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60" r:id="rId5"/>
    <p:sldId id="259" r:id="rId6"/>
    <p:sldId id="261" r:id="rId7"/>
    <p:sldId id="262" r:id="rId8"/>
    <p:sldId id="263" r:id="rId9"/>
    <p:sldId id="264" r:id="rId10"/>
    <p:sldId id="265" r:id="rId11"/>
    <p:sldId id="266" r:id="rId12"/>
    <p:sldId id="267" r:id="rId13"/>
    <p:sldId id="268" r:id="rId14"/>
    <p:sldId id="271" r:id="rId15"/>
    <p:sldId id="270" r:id="rId16"/>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CEBE9"/>
    <a:srgbClr val="FFFFFF"/>
    <a:srgbClr val="DA45CB"/>
    <a:srgbClr val="FF6D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Orta Stil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png>
</file>

<file path=ppt/media/image3.png>
</file>

<file path=ppt/media/image4.png>
</file>

<file path=ppt/media/image5.jpeg>
</file>

<file path=ppt/media/image6.jpeg>
</file>

<file path=ppt/media/image7.jpeg>
</file>

<file path=ppt/media/image8.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307EA6-0CA6-4D2C-A3C3-266EFB2BE586}" type="datetimeFigureOut">
              <a:rPr lang="tr-TR" smtClean="0"/>
              <a:t>20.05.2024</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E486AA-D1EF-4B8A-BCAC-2BC620408707}" type="slidenum">
              <a:rPr lang="tr-TR" smtClean="0"/>
              <a:t>‹#›</a:t>
            </a:fld>
            <a:endParaRPr lang="tr-TR"/>
          </a:p>
        </p:txBody>
      </p:sp>
    </p:spTree>
    <p:extLst>
      <p:ext uri="{BB962C8B-B14F-4D97-AF65-F5344CB8AC3E}">
        <p14:creationId xmlns:p14="http://schemas.microsoft.com/office/powerpoint/2010/main" val="3548059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5"/>
          </p:nvPr>
        </p:nvSpPr>
        <p:spPr/>
        <p:txBody>
          <a:bodyPr/>
          <a:lstStyle/>
          <a:p>
            <a:fld id="{1CE486AA-D1EF-4B8A-BCAC-2BC620408707}" type="slidenum">
              <a:rPr lang="tr-TR" smtClean="0"/>
              <a:t>4</a:t>
            </a:fld>
            <a:endParaRPr lang="tr-TR"/>
          </a:p>
        </p:txBody>
      </p:sp>
    </p:spTree>
    <p:extLst>
      <p:ext uri="{BB962C8B-B14F-4D97-AF65-F5344CB8AC3E}">
        <p14:creationId xmlns:p14="http://schemas.microsoft.com/office/powerpoint/2010/main" val="474286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D694909-9CDF-8CDA-C4F6-9584D78FCB31}"/>
              </a:ext>
            </a:extLst>
          </p:cNvPr>
          <p:cNvSpPr>
            <a:spLocks noGrp="1"/>
          </p:cNvSpPr>
          <p:nvPr>
            <p:ph type="ctrTitle"/>
          </p:nvPr>
        </p:nvSpPr>
        <p:spPr>
          <a:xfrm>
            <a:off x="1524000" y="1122363"/>
            <a:ext cx="9144000" cy="2387600"/>
          </a:xfrm>
        </p:spPr>
        <p:txBody>
          <a:bodyPr anchor="b"/>
          <a:lstStyle>
            <a:lvl1pPr algn="ctr">
              <a:defRPr sz="6000"/>
            </a:lvl1pPr>
          </a:lstStyle>
          <a:p>
            <a:r>
              <a:rPr lang="tr-TR"/>
              <a:t>Asıl başlık stilini düzenlemek için tıklayın</a:t>
            </a:r>
          </a:p>
        </p:txBody>
      </p:sp>
      <p:sp>
        <p:nvSpPr>
          <p:cNvPr id="3" name="Alt Başlık 2">
            <a:extLst>
              <a:ext uri="{FF2B5EF4-FFF2-40B4-BE49-F238E27FC236}">
                <a16:creationId xmlns:a16="http://schemas.microsoft.com/office/drawing/2014/main" id="{684E6CF5-DDF0-F4A7-186B-CB85C2CB3E0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p>
        </p:txBody>
      </p:sp>
      <p:sp>
        <p:nvSpPr>
          <p:cNvPr id="4" name="Veri Yer Tutucusu 3">
            <a:extLst>
              <a:ext uri="{FF2B5EF4-FFF2-40B4-BE49-F238E27FC236}">
                <a16:creationId xmlns:a16="http://schemas.microsoft.com/office/drawing/2014/main" id="{CEE799F3-D918-E513-59DD-5F581E7D1ED4}"/>
              </a:ext>
            </a:extLst>
          </p:cNvPr>
          <p:cNvSpPr>
            <a:spLocks noGrp="1"/>
          </p:cNvSpPr>
          <p:nvPr>
            <p:ph type="dt" sz="half" idx="10"/>
          </p:nvPr>
        </p:nvSpPr>
        <p:spPr/>
        <p:txBody>
          <a:bodyPr/>
          <a:lstStyle/>
          <a:p>
            <a:fld id="{CF142981-F290-4EE3-AAE0-C70AC461C794}" type="datetime1">
              <a:rPr lang="tr-TR" smtClean="0"/>
              <a:t>20.05.2024</a:t>
            </a:fld>
            <a:endParaRPr lang="tr-TR"/>
          </a:p>
        </p:txBody>
      </p:sp>
      <p:sp>
        <p:nvSpPr>
          <p:cNvPr id="5" name="Alt Bilgi Yer Tutucusu 4">
            <a:extLst>
              <a:ext uri="{FF2B5EF4-FFF2-40B4-BE49-F238E27FC236}">
                <a16:creationId xmlns:a16="http://schemas.microsoft.com/office/drawing/2014/main" id="{9AB98602-DAC8-7198-5483-17B3F8E0A02B}"/>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AD6230A1-E348-B48B-30A4-BFDA08E12F38}"/>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2400184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EEF55CF-A041-53F6-0735-43BE0B4CFD90}"/>
              </a:ext>
            </a:extLst>
          </p:cNvPr>
          <p:cNvSpPr>
            <a:spLocks noGrp="1"/>
          </p:cNvSpPr>
          <p:nvPr>
            <p:ph type="title"/>
          </p:nvPr>
        </p:nvSpPr>
        <p:spPr/>
        <p:txBody>
          <a:bodyPr/>
          <a:lstStyle/>
          <a:p>
            <a:r>
              <a:rPr lang="tr-TR"/>
              <a:t>Asıl başlık stilini düzenlemek için tıklayın</a:t>
            </a:r>
          </a:p>
        </p:txBody>
      </p:sp>
      <p:sp>
        <p:nvSpPr>
          <p:cNvPr id="3" name="Dikey Metin Yer Tutucusu 2">
            <a:extLst>
              <a:ext uri="{FF2B5EF4-FFF2-40B4-BE49-F238E27FC236}">
                <a16:creationId xmlns:a16="http://schemas.microsoft.com/office/drawing/2014/main" id="{E282E08F-6828-A402-8F2B-DFD99A5C6AE3}"/>
              </a:ext>
            </a:extLst>
          </p:cNvPr>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DA268C3C-8C2F-2663-E607-C197F35719B1}"/>
              </a:ext>
            </a:extLst>
          </p:cNvPr>
          <p:cNvSpPr>
            <a:spLocks noGrp="1"/>
          </p:cNvSpPr>
          <p:nvPr>
            <p:ph type="dt" sz="half" idx="10"/>
          </p:nvPr>
        </p:nvSpPr>
        <p:spPr/>
        <p:txBody>
          <a:bodyPr/>
          <a:lstStyle/>
          <a:p>
            <a:fld id="{8A21DDAE-F3A9-47BE-B052-2DA814ABDF50}" type="datetime1">
              <a:rPr lang="tr-TR" smtClean="0"/>
              <a:t>20.05.2024</a:t>
            </a:fld>
            <a:endParaRPr lang="tr-TR"/>
          </a:p>
        </p:txBody>
      </p:sp>
      <p:sp>
        <p:nvSpPr>
          <p:cNvPr id="5" name="Alt Bilgi Yer Tutucusu 4">
            <a:extLst>
              <a:ext uri="{FF2B5EF4-FFF2-40B4-BE49-F238E27FC236}">
                <a16:creationId xmlns:a16="http://schemas.microsoft.com/office/drawing/2014/main" id="{BDD3A2D1-95F1-792A-F4C7-8C9EF3237881}"/>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9183C6BC-664C-B306-EEA9-231BDFA99376}"/>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279725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a:extLst>
              <a:ext uri="{FF2B5EF4-FFF2-40B4-BE49-F238E27FC236}">
                <a16:creationId xmlns:a16="http://schemas.microsoft.com/office/drawing/2014/main" id="{E14593C2-43D1-1C84-B806-30A7AE1B8E6C}"/>
              </a:ext>
            </a:extLst>
          </p:cNvPr>
          <p:cNvSpPr>
            <a:spLocks noGrp="1"/>
          </p:cNvSpPr>
          <p:nvPr>
            <p:ph type="title" orient="vert"/>
          </p:nvPr>
        </p:nvSpPr>
        <p:spPr>
          <a:xfrm>
            <a:off x="8724900" y="365125"/>
            <a:ext cx="2628900" cy="5811838"/>
          </a:xfrm>
        </p:spPr>
        <p:txBody>
          <a:bodyPr vert="eaVert"/>
          <a:lstStyle/>
          <a:p>
            <a:r>
              <a:rPr lang="tr-TR"/>
              <a:t>Asıl başlık stilini düzenlemek için tıklayın</a:t>
            </a:r>
          </a:p>
        </p:txBody>
      </p:sp>
      <p:sp>
        <p:nvSpPr>
          <p:cNvPr id="3" name="Dikey Metin Yer Tutucusu 2">
            <a:extLst>
              <a:ext uri="{FF2B5EF4-FFF2-40B4-BE49-F238E27FC236}">
                <a16:creationId xmlns:a16="http://schemas.microsoft.com/office/drawing/2014/main" id="{94E9654B-7A6D-F2ED-AA9E-DA0809015467}"/>
              </a:ext>
            </a:extLst>
          </p:cNvPr>
          <p:cNvSpPr>
            <a:spLocks noGrp="1"/>
          </p:cNvSpPr>
          <p:nvPr>
            <p:ph type="body" orient="vert" idx="1"/>
          </p:nvPr>
        </p:nvSpPr>
        <p:spPr>
          <a:xfrm>
            <a:off x="838200" y="365125"/>
            <a:ext cx="7734300"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E44D516E-BF80-0EBA-5F8F-C85DD40F43B1}"/>
              </a:ext>
            </a:extLst>
          </p:cNvPr>
          <p:cNvSpPr>
            <a:spLocks noGrp="1"/>
          </p:cNvSpPr>
          <p:nvPr>
            <p:ph type="dt" sz="half" idx="10"/>
          </p:nvPr>
        </p:nvSpPr>
        <p:spPr/>
        <p:txBody>
          <a:bodyPr/>
          <a:lstStyle/>
          <a:p>
            <a:fld id="{F9594DAC-E8F1-4E49-9411-A44FA3AA6017}" type="datetime1">
              <a:rPr lang="tr-TR" smtClean="0"/>
              <a:t>20.05.2024</a:t>
            </a:fld>
            <a:endParaRPr lang="tr-TR"/>
          </a:p>
        </p:txBody>
      </p:sp>
      <p:sp>
        <p:nvSpPr>
          <p:cNvPr id="5" name="Alt Bilgi Yer Tutucusu 4">
            <a:extLst>
              <a:ext uri="{FF2B5EF4-FFF2-40B4-BE49-F238E27FC236}">
                <a16:creationId xmlns:a16="http://schemas.microsoft.com/office/drawing/2014/main" id="{E38EFEF7-2CCA-838C-1207-AB0C15222F79}"/>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5BF4C951-B517-8A33-7BC5-6E0BA19F6FC5}"/>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30144145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516175C-58B5-DDFE-3B27-9AF38A95F2BB}"/>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13C53E82-8200-9AA1-C230-78EC0E8A6B3A}"/>
              </a:ext>
            </a:extLst>
          </p:cNvPr>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39670266-F35A-221E-F562-475CEB7A6334}"/>
              </a:ext>
            </a:extLst>
          </p:cNvPr>
          <p:cNvSpPr>
            <a:spLocks noGrp="1"/>
          </p:cNvSpPr>
          <p:nvPr>
            <p:ph type="dt" sz="half" idx="10"/>
          </p:nvPr>
        </p:nvSpPr>
        <p:spPr/>
        <p:txBody>
          <a:bodyPr/>
          <a:lstStyle/>
          <a:p>
            <a:fld id="{74D32F18-9F5C-4D82-9142-7A0F458E821F}" type="datetime1">
              <a:rPr lang="tr-TR" smtClean="0"/>
              <a:t>20.05.2024</a:t>
            </a:fld>
            <a:endParaRPr lang="tr-TR"/>
          </a:p>
        </p:txBody>
      </p:sp>
      <p:sp>
        <p:nvSpPr>
          <p:cNvPr id="5" name="Alt Bilgi Yer Tutucusu 4">
            <a:extLst>
              <a:ext uri="{FF2B5EF4-FFF2-40B4-BE49-F238E27FC236}">
                <a16:creationId xmlns:a16="http://schemas.microsoft.com/office/drawing/2014/main" id="{BC6F7D4E-C4A0-EE36-5331-85D99D0CC77D}"/>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CDA7CD2C-C695-74D1-59AD-BFA60CB65910}"/>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1847243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F22681F-F1C5-72F3-D70B-44ECFE442F7D}"/>
              </a:ext>
            </a:extLst>
          </p:cNvPr>
          <p:cNvSpPr>
            <a:spLocks noGrp="1"/>
          </p:cNvSpPr>
          <p:nvPr>
            <p:ph type="title"/>
          </p:nvPr>
        </p:nvSpPr>
        <p:spPr>
          <a:xfrm>
            <a:off x="831850" y="1709738"/>
            <a:ext cx="10515600" cy="2852737"/>
          </a:xfrm>
        </p:spPr>
        <p:txBody>
          <a:bodyPr anchor="b"/>
          <a:lstStyle>
            <a:lvl1pPr>
              <a:defRPr sz="6000"/>
            </a:lvl1pPr>
          </a:lstStyle>
          <a:p>
            <a:r>
              <a:rPr lang="tr-TR"/>
              <a:t>Asıl başlık stilini düzenlemek için tıklayın</a:t>
            </a:r>
          </a:p>
        </p:txBody>
      </p:sp>
      <p:sp>
        <p:nvSpPr>
          <p:cNvPr id="3" name="Metin Yer Tutucusu 2">
            <a:extLst>
              <a:ext uri="{FF2B5EF4-FFF2-40B4-BE49-F238E27FC236}">
                <a16:creationId xmlns:a16="http://schemas.microsoft.com/office/drawing/2014/main" id="{505F277A-53B8-86F0-55E7-2EBB63AD1EE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tr-TR"/>
              <a:t>Asıl metin stillerini düzenlemek için tıklayın</a:t>
            </a:r>
          </a:p>
        </p:txBody>
      </p:sp>
      <p:sp>
        <p:nvSpPr>
          <p:cNvPr id="4" name="Veri Yer Tutucusu 3">
            <a:extLst>
              <a:ext uri="{FF2B5EF4-FFF2-40B4-BE49-F238E27FC236}">
                <a16:creationId xmlns:a16="http://schemas.microsoft.com/office/drawing/2014/main" id="{3C28AD60-EE28-9485-1286-97262711F395}"/>
              </a:ext>
            </a:extLst>
          </p:cNvPr>
          <p:cNvSpPr>
            <a:spLocks noGrp="1"/>
          </p:cNvSpPr>
          <p:nvPr>
            <p:ph type="dt" sz="half" idx="10"/>
          </p:nvPr>
        </p:nvSpPr>
        <p:spPr/>
        <p:txBody>
          <a:bodyPr/>
          <a:lstStyle/>
          <a:p>
            <a:fld id="{1F1F802B-AB97-4FD3-8B01-A81A7B2F673F}" type="datetime1">
              <a:rPr lang="tr-TR" smtClean="0"/>
              <a:t>20.05.2024</a:t>
            </a:fld>
            <a:endParaRPr lang="tr-TR"/>
          </a:p>
        </p:txBody>
      </p:sp>
      <p:sp>
        <p:nvSpPr>
          <p:cNvPr id="5" name="Alt Bilgi Yer Tutucusu 4">
            <a:extLst>
              <a:ext uri="{FF2B5EF4-FFF2-40B4-BE49-F238E27FC236}">
                <a16:creationId xmlns:a16="http://schemas.microsoft.com/office/drawing/2014/main" id="{3D7C0C79-87F6-05E6-1411-EA46F094CCC2}"/>
              </a:ext>
            </a:extLst>
          </p:cNvPr>
          <p:cNvSpPr>
            <a:spLocks noGrp="1"/>
          </p:cNvSpPr>
          <p:nvPr>
            <p:ph type="ftr" sz="quarter" idx="11"/>
          </p:nvPr>
        </p:nvSpPr>
        <p:spPr/>
        <p:txBody>
          <a:bodyPr/>
          <a:lstStyle/>
          <a:p>
            <a:endParaRPr lang="tr-TR"/>
          </a:p>
        </p:txBody>
      </p:sp>
      <p:sp>
        <p:nvSpPr>
          <p:cNvPr id="6" name="Slayt Numarası Yer Tutucusu 5">
            <a:extLst>
              <a:ext uri="{FF2B5EF4-FFF2-40B4-BE49-F238E27FC236}">
                <a16:creationId xmlns:a16="http://schemas.microsoft.com/office/drawing/2014/main" id="{4E6DB8A8-88BA-2E69-A8C3-56FA6486C7D5}"/>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6755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5C6D4F89-DF47-6705-11F0-E81E11C10DD6}"/>
              </a:ext>
            </a:extLst>
          </p:cNvPr>
          <p:cNvSpPr>
            <a:spLocks noGrp="1"/>
          </p:cNvSpPr>
          <p:nvPr>
            <p:ph type="title"/>
          </p:nvPr>
        </p:nvSpPr>
        <p:spPr/>
        <p:txBody>
          <a:bodyPr/>
          <a:lstStyle/>
          <a:p>
            <a:r>
              <a:rPr lang="tr-TR"/>
              <a:t>Asıl başlık stilini düzenlemek için tıklayın</a:t>
            </a:r>
          </a:p>
        </p:txBody>
      </p:sp>
      <p:sp>
        <p:nvSpPr>
          <p:cNvPr id="3" name="İçerik Yer Tutucusu 2">
            <a:extLst>
              <a:ext uri="{FF2B5EF4-FFF2-40B4-BE49-F238E27FC236}">
                <a16:creationId xmlns:a16="http://schemas.microsoft.com/office/drawing/2014/main" id="{C48D422F-00AE-5B53-675A-09895BE14FFB}"/>
              </a:ext>
            </a:extLst>
          </p:cNvPr>
          <p:cNvSpPr>
            <a:spLocks noGrp="1"/>
          </p:cNvSpPr>
          <p:nvPr>
            <p:ph sz="half" idx="1"/>
          </p:nvPr>
        </p:nvSpPr>
        <p:spPr>
          <a:xfrm>
            <a:off x="838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İçerik Yer Tutucusu 3">
            <a:extLst>
              <a:ext uri="{FF2B5EF4-FFF2-40B4-BE49-F238E27FC236}">
                <a16:creationId xmlns:a16="http://schemas.microsoft.com/office/drawing/2014/main" id="{1EC2B9DE-DE9E-77C1-DE88-2BE9B5C1B51E}"/>
              </a:ext>
            </a:extLst>
          </p:cNvPr>
          <p:cNvSpPr>
            <a:spLocks noGrp="1"/>
          </p:cNvSpPr>
          <p:nvPr>
            <p:ph sz="half" idx="2"/>
          </p:nvPr>
        </p:nvSpPr>
        <p:spPr>
          <a:xfrm>
            <a:off x="6172200" y="1825625"/>
            <a:ext cx="518160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Veri Yer Tutucusu 4">
            <a:extLst>
              <a:ext uri="{FF2B5EF4-FFF2-40B4-BE49-F238E27FC236}">
                <a16:creationId xmlns:a16="http://schemas.microsoft.com/office/drawing/2014/main" id="{0CFBB503-0A2C-8B8A-3678-07C8DF8D3FA7}"/>
              </a:ext>
            </a:extLst>
          </p:cNvPr>
          <p:cNvSpPr>
            <a:spLocks noGrp="1"/>
          </p:cNvSpPr>
          <p:nvPr>
            <p:ph type="dt" sz="half" idx="10"/>
          </p:nvPr>
        </p:nvSpPr>
        <p:spPr/>
        <p:txBody>
          <a:bodyPr/>
          <a:lstStyle/>
          <a:p>
            <a:fld id="{7A5998CD-7257-4B0C-A8C0-A02B35D0AB23}" type="datetime1">
              <a:rPr lang="tr-TR" smtClean="0"/>
              <a:t>20.05.2024</a:t>
            </a:fld>
            <a:endParaRPr lang="tr-TR"/>
          </a:p>
        </p:txBody>
      </p:sp>
      <p:sp>
        <p:nvSpPr>
          <p:cNvPr id="6" name="Alt Bilgi Yer Tutucusu 5">
            <a:extLst>
              <a:ext uri="{FF2B5EF4-FFF2-40B4-BE49-F238E27FC236}">
                <a16:creationId xmlns:a16="http://schemas.microsoft.com/office/drawing/2014/main" id="{626C8254-D1FE-FC85-A69A-26A8C1C8D908}"/>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A981FA1E-A751-6590-0446-AE5E870F671B}"/>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980600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AC22A1A-6EF7-E526-136D-732D75C21B74}"/>
              </a:ext>
            </a:extLst>
          </p:cNvPr>
          <p:cNvSpPr>
            <a:spLocks noGrp="1"/>
          </p:cNvSpPr>
          <p:nvPr>
            <p:ph type="title"/>
          </p:nvPr>
        </p:nvSpPr>
        <p:spPr>
          <a:xfrm>
            <a:off x="839788" y="365125"/>
            <a:ext cx="10515600" cy="1325563"/>
          </a:xfrm>
        </p:spPr>
        <p:txBody>
          <a:bodyPr/>
          <a:lstStyle/>
          <a:p>
            <a:r>
              <a:rPr lang="tr-TR"/>
              <a:t>Asıl başlık stilini düzenlemek için tıklayın</a:t>
            </a:r>
          </a:p>
        </p:txBody>
      </p:sp>
      <p:sp>
        <p:nvSpPr>
          <p:cNvPr id="3" name="Metin Yer Tutucusu 2">
            <a:extLst>
              <a:ext uri="{FF2B5EF4-FFF2-40B4-BE49-F238E27FC236}">
                <a16:creationId xmlns:a16="http://schemas.microsoft.com/office/drawing/2014/main" id="{BCB0E7A8-6507-E544-2030-F6CF65E183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İçerik Yer Tutucusu 3">
            <a:extLst>
              <a:ext uri="{FF2B5EF4-FFF2-40B4-BE49-F238E27FC236}">
                <a16:creationId xmlns:a16="http://schemas.microsoft.com/office/drawing/2014/main" id="{E23068E8-35FA-124C-D819-B740849A18D4}"/>
              </a:ext>
            </a:extLst>
          </p:cNvPr>
          <p:cNvSpPr>
            <a:spLocks noGrp="1"/>
          </p:cNvSpPr>
          <p:nvPr>
            <p:ph sz="half" idx="2"/>
          </p:nvPr>
        </p:nvSpPr>
        <p:spPr>
          <a:xfrm>
            <a:off x="839788" y="2505075"/>
            <a:ext cx="5157787"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5" name="Metin Yer Tutucusu 4">
            <a:extLst>
              <a:ext uri="{FF2B5EF4-FFF2-40B4-BE49-F238E27FC236}">
                <a16:creationId xmlns:a16="http://schemas.microsoft.com/office/drawing/2014/main" id="{4B4A354B-6C4A-5798-9434-01B07AF17D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İçerik Yer Tutucusu 5">
            <a:extLst>
              <a:ext uri="{FF2B5EF4-FFF2-40B4-BE49-F238E27FC236}">
                <a16:creationId xmlns:a16="http://schemas.microsoft.com/office/drawing/2014/main" id="{F817C24F-106E-AF8E-3185-9C796230E2F8}"/>
              </a:ext>
            </a:extLst>
          </p:cNvPr>
          <p:cNvSpPr>
            <a:spLocks noGrp="1"/>
          </p:cNvSpPr>
          <p:nvPr>
            <p:ph sz="quarter" idx="4"/>
          </p:nvPr>
        </p:nvSpPr>
        <p:spPr>
          <a:xfrm>
            <a:off x="6172200" y="2505075"/>
            <a:ext cx="5183188"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7" name="Veri Yer Tutucusu 6">
            <a:extLst>
              <a:ext uri="{FF2B5EF4-FFF2-40B4-BE49-F238E27FC236}">
                <a16:creationId xmlns:a16="http://schemas.microsoft.com/office/drawing/2014/main" id="{AA022051-2798-AB1A-8C16-6BDEDBFADFF1}"/>
              </a:ext>
            </a:extLst>
          </p:cNvPr>
          <p:cNvSpPr>
            <a:spLocks noGrp="1"/>
          </p:cNvSpPr>
          <p:nvPr>
            <p:ph type="dt" sz="half" idx="10"/>
          </p:nvPr>
        </p:nvSpPr>
        <p:spPr/>
        <p:txBody>
          <a:bodyPr/>
          <a:lstStyle/>
          <a:p>
            <a:fld id="{DBE950F6-C597-42E9-8BD4-6AD1D973F26D}" type="datetime1">
              <a:rPr lang="tr-TR" smtClean="0"/>
              <a:t>20.05.2024</a:t>
            </a:fld>
            <a:endParaRPr lang="tr-TR"/>
          </a:p>
        </p:txBody>
      </p:sp>
      <p:sp>
        <p:nvSpPr>
          <p:cNvPr id="8" name="Alt Bilgi Yer Tutucusu 7">
            <a:extLst>
              <a:ext uri="{FF2B5EF4-FFF2-40B4-BE49-F238E27FC236}">
                <a16:creationId xmlns:a16="http://schemas.microsoft.com/office/drawing/2014/main" id="{A0C37EE3-A21C-016A-86C3-9C485FE7E946}"/>
              </a:ext>
            </a:extLst>
          </p:cNvPr>
          <p:cNvSpPr>
            <a:spLocks noGrp="1"/>
          </p:cNvSpPr>
          <p:nvPr>
            <p:ph type="ftr" sz="quarter" idx="11"/>
          </p:nvPr>
        </p:nvSpPr>
        <p:spPr/>
        <p:txBody>
          <a:bodyPr/>
          <a:lstStyle/>
          <a:p>
            <a:endParaRPr lang="tr-TR"/>
          </a:p>
        </p:txBody>
      </p:sp>
      <p:sp>
        <p:nvSpPr>
          <p:cNvPr id="9" name="Slayt Numarası Yer Tutucusu 8">
            <a:extLst>
              <a:ext uri="{FF2B5EF4-FFF2-40B4-BE49-F238E27FC236}">
                <a16:creationId xmlns:a16="http://schemas.microsoft.com/office/drawing/2014/main" id="{ADB2B46A-0F73-34BB-3C48-D3328C3A6EAC}"/>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7374420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A128C0D-7AFB-5382-0B06-B3A91F57A918}"/>
              </a:ext>
            </a:extLst>
          </p:cNvPr>
          <p:cNvSpPr>
            <a:spLocks noGrp="1"/>
          </p:cNvSpPr>
          <p:nvPr>
            <p:ph type="title"/>
          </p:nvPr>
        </p:nvSpPr>
        <p:spPr/>
        <p:txBody>
          <a:bodyPr/>
          <a:lstStyle/>
          <a:p>
            <a:r>
              <a:rPr lang="tr-TR"/>
              <a:t>Asıl başlık stilini düzenlemek için tıklayın</a:t>
            </a:r>
          </a:p>
        </p:txBody>
      </p:sp>
      <p:sp>
        <p:nvSpPr>
          <p:cNvPr id="3" name="Veri Yer Tutucusu 2">
            <a:extLst>
              <a:ext uri="{FF2B5EF4-FFF2-40B4-BE49-F238E27FC236}">
                <a16:creationId xmlns:a16="http://schemas.microsoft.com/office/drawing/2014/main" id="{514BCE36-869C-4E8E-A8F8-8A2EBA9C4B5D}"/>
              </a:ext>
            </a:extLst>
          </p:cNvPr>
          <p:cNvSpPr>
            <a:spLocks noGrp="1"/>
          </p:cNvSpPr>
          <p:nvPr>
            <p:ph type="dt" sz="half" idx="10"/>
          </p:nvPr>
        </p:nvSpPr>
        <p:spPr/>
        <p:txBody>
          <a:bodyPr/>
          <a:lstStyle/>
          <a:p>
            <a:fld id="{D7C525DD-69C2-425F-8A81-1DAC18E776A3}" type="datetime1">
              <a:rPr lang="tr-TR" smtClean="0"/>
              <a:t>20.05.2024</a:t>
            </a:fld>
            <a:endParaRPr lang="tr-TR"/>
          </a:p>
        </p:txBody>
      </p:sp>
      <p:sp>
        <p:nvSpPr>
          <p:cNvPr id="4" name="Alt Bilgi Yer Tutucusu 3">
            <a:extLst>
              <a:ext uri="{FF2B5EF4-FFF2-40B4-BE49-F238E27FC236}">
                <a16:creationId xmlns:a16="http://schemas.microsoft.com/office/drawing/2014/main" id="{3BB730B5-58A9-032F-FA70-0113B9BEEC9B}"/>
              </a:ext>
            </a:extLst>
          </p:cNvPr>
          <p:cNvSpPr>
            <a:spLocks noGrp="1"/>
          </p:cNvSpPr>
          <p:nvPr>
            <p:ph type="ftr" sz="quarter" idx="11"/>
          </p:nvPr>
        </p:nvSpPr>
        <p:spPr/>
        <p:txBody>
          <a:bodyPr/>
          <a:lstStyle/>
          <a:p>
            <a:endParaRPr lang="tr-TR"/>
          </a:p>
        </p:txBody>
      </p:sp>
      <p:sp>
        <p:nvSpPr>
          <p:cNvPr id="5" name="Slayt Numarası Yer Tutucusu 4">
            <a:extLst>
              <a:ext uri="{FF2B5EF4-FFF2-40B4-BE49-F238E27FC236}">
                <a16:creationId xmlns:a16="http://schemas.microsoft.com/office/drawing/2014/main" id="{B3FD41A8-B525-E425-AE7C-D2E680742AA0}"/>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3518831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a:extLst>
              <a:ext uri="{FF2B5EF4-FFF2-40B4-BE49-F238E27FC236}">
                <a16:creationId xmlns:a16="http://schemas.microsoft.com/office/drawing/2014/main" id="{B284FD29-6C89-AE8B-1033-4848B5C03964}"/>
              </a:ext>
            </a:extLst>
          </p:cNvPr>
          <p:cNvSpPr>
            <a:spLocks noGrp="1"/>
          </p:cNvSpPr>
          <p:nvPr>
            <p:ph type="dt" sz="half" idx="10"/>
          </p:nvPr>
        </p:nvSpPr>
        <p:spPr/>
        <p:txBody>
          <a:bodyPr/>
          <a:lstStyle/>
          <a:p>
            <a:fld id="{FEAFA710-FD3D-4C9A-A72F-DF0FAD8A120B}" type="datetime1">
              <a:rPr lang="tr-TR" smtClean="0"/>
              <a:t>20.05.2024</a:t>
            </a:fld>
            <a:endParaRPr lang="tr-TR"/>
          </a:p>
        </p:txBody>
      </p:sp>
      <p:sp>
        <p:nvSpPr>
          <p:cNvPr id="3" name="Alt Bilgi Yer Tutucusu 2">
            <a:extLst>
              <a:ext uri="{FF2B5EF4-FFF2-40B4-BE49-F238E27FC236}">
                <a16:creationId xmlns:a16="http://schemas.microsoft.com/office/drawing/2014/main" id="{E4B3EB04-0DBD-262F-B875-5923978FD6ED}"/>
              </a:ext>
            </a:extLst>
          </p:cNvPr>
          <p:cNvSpPr>
            <a:spLocks noGrp="1"/>
          </p:cNvSpPr>
          <p:nvPr>
            <p:ph type="ftr" sz="quarter" idx="11"/>
          </p:nvPr>
        </p:nvSpPr>
        <p:spPr/>
        <p:txBody>
          <a:bodyPr/>
          <a:lstStyle/>
          <a:p>
            <a:endParaRPr lang="tr-TR"/>
          </a:p>
        </p:txBody>
      </p:sp>
      <p:sp>
        <p:nvSpPr>
          <p:cNvPr id="4" name="Slayt Numarası Yer Tutucusu 3">
            <a:extLst>
              <a:ext uri="{FF2B5EF4-FFF2-40B4-BE49-F238E27FC236}">
                <a16:creationId xmlns:a16="http://schemas.microsoft.com/office/drawing/2014/main" id="{D5E86E5E-3D02-C500-976D-97AE34547334}"/>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29144666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889D486-CCDA-AA16-6C1D-D7084BAAECAC}"/>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İçerik Yer Tutucusu 2">
            <a:extLst>
              <a:ext uri="{FF2B5EF4-FFF2-40B4-BE49-F238E27FC236}">
                <a16:creationId xmlns:a16="http://schemas.microsoft.com/office/drawing/2014/main" id="{39468077-9090-FF49-6371-B724F6A69C8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Metin Yer Tutucusu 3">
            <a:extLst>
              <a:ext uri="{FF2B5EF4-FFF2-40B4-BE49-F238E27FC236}">
                <a16:creationId xmlns:a16="http://schemas.microsoft.com/office/drawing/2014/main" id="{AB9F3BEF-920F-2131-AB33-0C2855EEC29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D2DC2A7F-17B2-013C-3EDE-44356E1F2DCD}"/>
              </a:ext>
            </a:extLst>
          </p:cNvPr>
          <p:cNvSpPr>
            <a:spLocks noGrp="1"/>
          </p:cNvSpPr>
          <p:nvPr>
            <p:ph type="dt" sz="half" idx="10"/>
          </p:nvPr>
        </p:nvSpPr>
        <p:spPr/>
        <p:txBody>
          <a:bodyPr/>
          <a:lstStyle/>
          <a:p>
            <a:fld id="{86ED5BC7-9EF0-44EF-B9B6-1ACCD88494F5}" type="datetime1">
              <a:rPr lang="tr-TR" smtClean="0"/>
              <a:t>20.05.2024</a:t>
            </a:fld>
            <a:endParaRPr lang="tr-TR"/>
          </a:p>
        </p:txBody>
      </p:sp>
      <p:sp>
        <p:nvSpPr>
          <p:cNvPr id="6" name="Alt Bilgi Yer Tutucusu 5">
            <a:extLst>
              <a:ext uri="{FF2B5EF4-FFF2-40B4-BE49-F238E27FC236}">
                <a16:creationId xmlns:a16="http://schemas.microsoft.com/office/drawing/2014/main" id="{CF726EC5-3E40-C654-9BA0-D5D758DACC8D}"/>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0A8EC7CB-9575-3978-D2A5-48B8B2A6843B}"/>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42072280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7B9E147-DA63-F9C6-8FB1-9514EEC7F995}"/>
              </a:ext>
            </a:extLst>
          </p:cNvPr>
          <p:cNvSpPr>
            <a:spLocks noGrp="1"/>
          </p:cNvSpPr>
          <p:nvPr>
            <p:ph type="title"/>
          </p:nvPr>
        </p:nvSpPr>
        <p:spPr>
          <a:xfrm>
            <a:off x="839788" y="457200"/>
            <a:ext cx="3932237" cy="1600200"/>
          </a:xfrm>
        </p:spPr>
        <p:txBody>
          <a:bodyPr anchor="b"/>
          <a:lstStyle>
            <a:lvl1pPr>
              <a:defRPr sz="3200"/>
            </a:lvl1pPr>
          </a:lstStyle>
          <a:p>
            <a:r>
              <a:rPr lang="tr-TR"/>
              <a:t>Asıl başlık stilini düzenlemek için tıklayın</a:t>
            </a:r>
          </a:p>
        </p:txBody>
      </p:sp>
      <p:sp>
        <p:nvSpPr>
          <p:cNvPr id="3" name="Resim Yer Tutucusu 2">
            <a:extLst>
              <a:ext uri="{FF2B5EF4-FFF2-40B4-BE49-F238E27FC236}">
                <a16:creationId xmlns:a16="http://schemas.microsoft.com/office/drawing/2014/main" id="{A849FD5A-0268-C6D0-BBC9-D18669DC21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a:extLst>
              <a:ext uri="{FF2B5EF4-FFF2-40B4-BE49-F238E27FC236}">
                <a16:creationId xmlns:a16="http://schemas.microsoft.com/office/drawing/2014/main" id="{D7E388D5-9AAB-346D-B0B8-F01A1CF59E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Veri Yer Tutucusu 4">
            <a:extLst>
              <a:ext uri="{FF2B5EF4-FFF2-40B4-BE49-F238E27FC236}">
                <a16:creationId xmlns:a16="http://schemas.microsoft.com/office/drawing/2014/main" id="{A79318CD-12C0-0974-2535-009A890FC542}"/>
              </a:ext>
            </a:extLst>
          </p:cNvPr>
          <p:cNvSpPr>
            <a:spLocks noGrp="1"/>
          </p:cNvSpPr>
          <p:nvPr>
            <p:ph type="dt" sz="half" idx="10"/>
          </p:nvPr>
        </p:nvSpPr>
        <p:spPr/>
        <p:txBody>
          <a:bodyPr/>
          <a:lstStyle/>
          <a:p>
            <a:fld id="{CEBDDAAF-DB10-442F-9613-673DAE7F5BAA}" type="datetime1">
              <a:rPr lang="tr-TR" smtClean="0"/>
              <a:t>20.05.2024</a:t>
            </a:fld>
            <a:endParaRPr lang="tr-TR"/>
          </a:p>
        </p:txBody>
      </p:sp>
      <p:sp>
        <p:nvSpPr>
          <p:cNvPr id="6" name="Alt Bilgi Yer Tutucusu 5">
            <a:extLst>
              <a:ext uri="{FF2B5EF4-FFF2-40B4-BE49-F238E27FC236}">
                <a16:creationId xmlns:a16="http://schemas.microsoft.com/office/drawing/2014/main" id="{38E87209-460F-F239-A9BB-CA5870FB1847}"/>
              </a:ext>
            </a:extLst>
          </p:cNvPr>
          <p:cNvSpPr>
            <a:spLocks noGrp="1"/>
          </p:cNvSpPr>
          <p:nvPr>
            <p:ph type="ftr" sz="quarter" idx="11"/>
          </p:nvPr>
        </p:nvSpPr>
        <p:spPr/>
        <p:txBody>
          <a:bodyPr/>
          <a:lstStyle/>
          <a:p>
            <a:endParaRPr lang="tr-TR"/>
          </a:p>
        </p:txBody>
      </p:sp>
      <p:sp>
        <p:nvSpPr>
          <p:cNvPr id="7" name="Slayt Numarası Yer Tutucusu 6">
            <a:extLst>
              <a:ext uri="{FF2B5EF4-FFF2-40B4-BE49-F238E27FC236}">
                <a16:creationId xmlns:a16="http://schemas.microsoft.com/office/drawing/2014/main" id="{66B1815D-CE0D-FCE5-0B5F-3E1A44440CF7}"/>
              </a:ext>
            </a:extLst>
          </p:cNvPr>
          <p:cNvSpPr>
            <a:spLocks noGrp="1"/>
          </p:cNvSpPr>
          <p:nvPr>
            <p:ph type="sldNum" sz="quarter" idx="12"/>
          </p:nvPr>
        </p:nvSpPr>
        <p:spPr/>
        <p:txBody>
          <a:bodyPr/>
          <a:lstStyle/>
          <a:p>
            <a:fld id="{6B260E85-7597-45CD-99B5-EF43A7204A7E}" type="slidenum">
              <a:rPr lang="tr-TR" smtClean="0"/>
              <a:t>‹#›</a:t>
            </a:fld>
            <a:endParaRPr lang="tr-TR"/>
          </a:p>
        </p:txBody>
      </p:sp>
    </p:spTree>
    <p:extLst>
      <p:ext uri="{BB962C8B-B14F-4D97-AF65-F5344CB8AC3E}">
        <p14:creationId xmlns:p14="http://schemas.microsoft.com/office/powerpoint/2010/main" val="7042622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a:extLst>
              <a:ext uri="{FF2B5EF4-FFF2-40B4-BE49-F238E27FC236}">
                <a16:creationId xmlns:a16="http://schemas.microsoft.com/office/drawing/2014/main" id="{92186A63-BF95-A4EC-C93F-FCA9172DA94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a:t>Asıl başlık stilini düzenlemek için tıklayın</a:t>
            </a:r>
          </a:p>
        </p:txBody>
      </p:sp>
      <p:sp>
        <p:nvSpPr>
          <p:cNvPr id="3" name="Metin Yer Tutucusu 2">
            <a:extLst>
              <a:ext uri="{FF2B5EF4-FFF2-40B4-BE49-F238E27FC236}">
                <a16:creationId xmlns:a16="http://schemas.microsoft.com/office/drawing/2014/main" id="{75840859-5E77-6CB3-383E-E1F7362E86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p>
        </p:txBody>
      </p:sp>
      <p:sp>
        <p:nvSpPr>
          <p:cNvPr id="4" name="Veri Yer Tutucusu 3">
            <a:extLst>
              <a:ext uri="{FF2B5EF4-FFF2-40B4-BE49-F238E27FC236}">
                <a16:creationId xmlns:a16="http://schemas.microsoft.com/office/drawing/2014/main" id="{6AF90E32-E10B-E550-2625-416F019CFAE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6939CE2-5E0E-432A-B6B7-C0030550A66E}" type="datetime1">
              <a:rPr lang="tr-TR" smtClean="0"/>
              <a:t>20.05.2024</a:t>
            </a:fld>
            <a:endParaRPr lang="tr-TR"/>
          </a:p>
        </p:txBody>
      </p:sp>
      <p:sp>
        <p:nvSpPr>
          <p:cNvPr id="5" name="Alt Bilgi Yer Tutucusu 4">
            <a:extLst>
              <a:ext uri="{FF2B5EF4-FFF2-40B4-BE49-F238E27FC236}">
                <a16:creationId xmlns:a16="http://schemas.microsoft.com/office/drawing/2014/main" id="{DC1CC954-6392-01CD-FEA6-589EF53102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tr-TR"/>
          </a:p>
        </p:txBody>
      </p:sp>
      <p:sp>
        <p:nvSpPr>
          <p:cNvPr id="6" name="Slayt Numarası Yer Tutucusu 5">
            <a:extLst>
              <a:ext uri="{FF2B5EF4-FFF2-40B4-BE49-F238E27FC236}">
                <a16:creationId xmlns:a16="http://schemas.microsoft.com/office/drawing/2014/main" id="{69B04B06-991D-7E01-4F27-BFA61E7097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B260E85-7597-45CD-99B5-EF43A7204A7E}" type="slidenum">
              <a:rPr lang="tr-TR" smtClean="0"/>
              <a:t>‹#›</a:t>
            </a:fld>
            <a:endParaRPr lang="tr-TR"/>
          </a:p>
        </p:txBody>
      </p:sp>
    </p:spTree>
    <p:extLst>
      <p:ext uri="{BB962C8B-B14F-4D97-AF65-F5344CB8AC3E}">
        <p14:creationId xmlns:p14="http://schemas.microsoft.com/office/powerpoint/2010/main" val="42225543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eyGF_I-KSjI" TargetMode="External"/><Relationship Id="rId2" Type="http://schemas.openxmlformats.org/officeDocument/2006/relationships/hyperlink" Target="https://bilimgenc.tubitak.gov.tr/makale/atm-kim-ne-zaman-icat-etti#:~:text=Bankac%C4%B1l%C4%B1k%20i%C5%9Flemlerini%20kolayla%C5%9Ft%C4%B1rmaya%20%C3%A7al%C4%B1%C5%9Fanlardan%20biri,hayata%20ge%C3%A7irerek%20bir%20ATM%20tasarlad%C4%B1"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hyperlink" Target="mailto:necati.arman1054@gmail.co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9">
            <a:extLst>
              <a:ext uri="{FF2B5EF4-FFF2-40B4-BE49-F238E27FC236}">
                <a16:creationId xmlns:a16="http://schemas.microsoft.com/office/drawing/2014/main" id="{06DA9DF9-31F7-4056-B42E-878CC92417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4EDC574E-5F02-81F2-F896-ECC282283D44}"/>
              </a:ext>
            </a:extLst>
          </p:cNvPr>
          <p:cNvSpPr>
            <a:spLocks noGrp="1"/>
          </p:cNvSpPr>
          <p:nvPr>
            <p:ph type="ctrTitle"/>
          </p:nvPr>
        </p:nvSpPr>
        <p:spPr>
          <a:xfrm>
            <a:off x="643468" y="643467"/>
            <a:ext cx="4620584" cy="4567137"/>
          </a:xfrm>
        </p:spPr>
        <p:txBody>
          <a:bodyPr>
            <a:normAutofit/>
          </a:bodyPr>
          <a:lstStyle/>
          <a:p>
            <a:pPr algn="l"/>
            <a:r>
              <a:rPr lang="tr-TR" sz="5400" dirty="0">
                <a:gradFill flip="none" rotWithShape="1">
                  <a:gsLst>
                    <a:gs pos="6897">
                      <a:srgbClr val="FF6D76"/>
                    </a:gs>
                    <a:gs pos="35000">
                      <a:srgbClr val="FF6D76"/>
                    </a:gs>
                    <a:gs pos="70000">
                      <a:srgbClr val="DA45CB"/>
                    </a:gs>
                  </a:gsLst>
                  <a:lin ang="0" scaled="0"/>
                  <a:tileRect/>
                </a:gradFill>
              </a:rPr>
              <a:t>ATM SECURITY</a:t>
            </a:r>
          </a:p>
        </p:txBody>
      </p:sp>
      <p:sp>
        <p:nvSpPr>
          <p:cNvPr id="3" name="Alt Başlık 2">
            <a:extLst>
              <a:ext uri="{FF2B5EF4-FFF2-40B4-BE49-F238E27FC236}">
                <a16:creationId xmlns:a16="http://schemas.microsoft.com/office/drawing/2014/main" id="{873EA8C1-BA01-4BA1-A1B7-281D0C1E513E}"/>
              </a:ext>
            </a:extLst>
          </p:cNvPr>
          <p:cNvSpPr>
            <a:spLocks noGrp="1"/>
          </p:cNvSpPr>
          <p:nvPr>
            <p:ph type="subTitle" idx="1"/>
          </p:nvPr>
        </p:nvSpPr>
        <p:spPr>
          <a:xfrm>
            <a:off x="643467" y="5277684"/>
            <a:ext cx="4620584" cy="775494"/>
          </a:xfrm>
        </p:spPr>
        <p:txBody>
          <a:bodyPr>
            <a:normAutofit fontScale="92500"/>
          </a:bodyPr>
          <a:lstStyle/>
          <a:p>
            <a:pPr algn="l"/>
            <a:r>
              <a:rPr lang="tr-TR" sz="2800" dirty="0">
                <a:gradFill>
                  <a:gsLst>
                    <a:gs pos="35000">
                      <a:srgbClr val="FF6D76"/>
                    </a:gs>
                    <a:gs pos="70000">
                      <a:srgbClr val="DA45CB"/>
                    </a:gs>
                  </a:gsLst>
                  <a:lin ang="0" scaled="0"/>
                </a:gradFill>
              </a:rPr>
              <a:t>Ve Dolandırıcılığın Önlenmesi</a:t>
            </a:r>
          </a:p>
        </p:txBody>
      </p:sp>
      <p:pic>
        <p:nvPicPr>
          <p:cNvPr id="5" name="Resim 4" descr="para makinesi, iç mekan içeren bir resim&#10;&#10;Açıklama otomatik olarak oluşturuldu">
            <a:extLst>
              <a:ext uri="{FF2B5EF4-FFF2-40B4-BE49-F238E27FC236}">
                <a16:creationId xmlns:a16="http://schemas.microsoft.com/office/drawing/2014/main" id="{D3AF0022-2D3E-01E3-EDA1-4AB0E8BD49E0}"/>
              </a:ext>
            </a:extLst>
          </p:cNvPr>
          <p:cNvPicPr>
            <a:picLocks noChangeAspect="1"/>
          </p:cNvPicPr>
          <p:nvPr/>
        </p:nvPicPr>
        <p:blipFill rotWithShape="1">
          <a:blip r:embed="rId2">
            <a:extLst>
              <a:ext uri="{28A0092B-C50C-407E-A947-70E740481C1C}">
                <a14:useLocalDpi xmlns:a14="http://schemas.microsoft.com/office/drawing/2010/main" val="0"/>
              </a:ext>
            </a:extLst>
          </a:blip>
          <a:srcRect l="11467" r="23323"/>
          <a:stretch/>
        </p:blipFill>
        <p:spPr>
          <a:xfrm>
            <a:off x="5264051" y="10"/>
            <a:ext cx="6927949"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4" name="Slayt Numarası Yer Tutucusu 3">
            <a:extLst>
              <a:ext uri="{FF2B5EF4-FFF2-40B4-BE49-F238E27FC236}">
                <a16:creationId xmlns:a16="http://schemas.microsoft.com/office/drawing/2014/main" id="{8C7DA815-A43F-5D4D-F5BD-268F12BE5371}"/>
              </a:ext>
            </a:extLst>
          </p:cNvPr>
          <p:cNvSpPr>
            <a:spLocks noGrp="1"/>
          </p:cNvSpPr>
          <p:nvPr>
            <p:ph type="sldNum" sz="quarter" idx="12"/>
          </p:nvPr>
        </p:nvSpPr>
        <p:spPr/>
        <p:txBody>
          <a:bodyPr/>
          <a:lstStyle/>
          <a:p>
            <a:fld id="{6B260E85-7597-45CD-99B5-EF43A7204A7E}" type="slidenum">
              <a:rPr lang="tr-TR" smtClean="0"/>
              <a:t>1</a:t>
            </a:fld>
            <a:endParaRPr lang="tr-TR"/>
          </a:p>
        </p:txBody>
      </p:sp>
    </p:spTree>
    <p:extLst>
      <p:ext uri="{BB962C8B-B14F-4D97-AF65-F5344CB8AC3E}">
        <p14:creationId xmlns:p14="http://schemas.microsoft.com/office/powerpoint/2010/main" val="2799979346"/>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304ABC65-0CF7-74F8-839C-D458495CDE5C}"/>
              </a:ext>
            </a:extLst>
          </p:cNvPr>
          <p:cNvSpPr>
            <a:spLocks noGrp="1"/>
          </p:cNvSpPr>
          <p:nvPr>
            <p:ph type="title"/>
          </p:nvPr>
        </p:nvSpPr>
        <p:spPr>
          <a:xfrm>
            <a:off x="4654296" y="329184"/>
            <a:ext cx="6894576" cy="1783080"/>
          </a:xfrm>
        </p:spPr>
        <p:txBody>
          <a:bodyPr anchor="b">
            <a:normAutofit/>
          </a:bodyPr>
          <a:lstStyle/>
          <a:p>
            <a:r>
              <a:rPr lang="tr-TR" dirty="0">
                <a:gradFill>
                  <a:gsLst>
                    <a:gs pos="35000">
                      <a:srgbClr val="FF6D76"/>
                    </a:gs>
                    <a:gs pos="70000">
                      <a:srgbClr val="DA45CB"/>
                    </a:gs>
                  </a:gsLst>
                  <a:lin ang="0" scaled="0"/>
                </a:gradFill>
              </a:rPr>
              <a:t>Önerilen Sistem Kullanım Senaryoları</a:t>
            </a:r>
          </a:p>
        </p:txBody>
      </p:sp>
      <p:pic>
        <p:nvPicPr>
          <p:cNvPr id="5" name="Picture 4" descr="Siyah beyaz parmak izi">
            <a:extLst>
              <a:ext uri="{FF2B5EF4-FFF2-40B4-BE49-F238E27FC236}">
                <a16:creationId xmlns:a16="http://schemas.microsoft.com/office/drawing/2014/main" id="{12440F51-E69A-D14C-B41D-7B0CC373D653}"/>
              </a:ext>
            </a:extLst>
          </p:cNvPr>
          <p:cNvPicPr>
            <a:picLocks noChangeAspect="1"/>
          </p:cNvPicPr>
          <p:nvPr/>
        </p:nvPicPr>
        <p:blipFill rotWithShape="1">
          <a:blip r:embed="rId2"/>
          <a:srcRect l="28509" r="32046" b="-2"/>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8"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çerik Yer Tutucusu 2">
            <a:extLst>
              <a:ext uri="{FF2B5EF4-FFF2-40B4-BE49-F238E27FC236}">
                <a16:creationId xmlns:a16="http://schemas.microsoft.com/office/drawing/2014/main" id="{CA2AA5C9-D36F-BB82-7717-10F8144DB30A}"/>
              </a:ext>
            </a:extLst>
          </p:cNvPr>
          <p:cNvSpPr>
            <a:spLocks noGrp="1"/>
          </p:cNvSpPr>
          <p:nvPr>
            <p:ph idx="1"/>
          </p:nvPr>
        </p:nvSpPr>
        <p:spPr>
          <a:xfrm>
            <a:off x="4654296" y="2706624"/>
            <a:ext cx="6894576" cy="3483864"/>
          </a:xfrm>
        </p:spPr>
        <p:txBody>
          <a:bodyPr>
            <a:normAutofit/>
          </a:bodyPr>
          <a:lstStyle/>
          <a:p>
            <a:pPr marL="0" indent="0">
              <a:buNone/>
            </a:pPr>
            <a:r>
              <a:rPr lang="tr-TR" sz="2000" dirty="0">
                <a:solidFill>
                  <a:schemeClr val="bg1"/>
                </a:solidFill>
              </a:rPr>
              <a:t>Kart Sahibi Tarafından Tanındı ve Parmak İzi Okutuldu</a:t>
            </a:r>
          </a:p>
          <a:p>
            <a:pPr marL="457200" lvl="1" indent="0">
              <a:buNone/>
            </a:pPr>
            <a:r>
              <a:rPr lang="tr-TR" sz="2000">
                <a:solidFill>
                  <a:schemeClr val="bg1"/>
                </a:solidFill>
              </a:rPr>
              <a:t>Bu durumda </a:t>
            </a:r>
            <a:r>
              <a:rPr lang="tr-TR" sz="2000" dirty="0">
                <a:solidFill>
                  <a:schemeClr val="bg1"/>
                </a:solidFill>
              </a:rPr>
              <a:t>sistem de bir sıkıntı olmadan kullanıcı ATM den işlemini yapabilmektedir.</a:t>
            </a:r>
          </a:p>
          <a:p>
            <a:endParaRPr lang="tr-TR" sz="2000" dirty="0">
              <a:solidFill>
                <a:schemeClr val="bg1"/>
              </a:solidFill>
            </a:endParaRPr>
          </a:p>
          <a:p>
            <a:pPr marL="0" indent="0">
              <a:buNone/>
            </a:pPr>
            <a:r>
              <a:rPr lang="tr-TR" sz="2000" dirty="0">
                <a:solidFill>
                  <a:schemeClr val="bg1"/>
                </a:solidFill>
              </a:rPr>
              <a:t>Kart Sahibi Tarafından Tarandı ve Parmak İzi Uyuşmadı</a:t>
            </a:r>
          </a:p>
          <a:p>
            <a:pPr marL="457200" lvl="1" indent="0">
              <a:buNone/>
            </a:pPr>
            <a:r>
              <a:rPr lang="tr-TR" sz="2000" dirty="0">
                <a:solidFill>
                  <a:schemeClr val="bg1"/>
                </a:solidFill>
              </a:rPr>
              <a:t>ATM kartı tanıdı ve parmak izi beklemeye başladı ama parmak izi hatalı idi ve okutulamadı bu durumda ise mobil uygulama üzerinden izin ver şeklinde bildirim düşer bu bildirim e izin verir ise işlem yapılmaya devam edilebilir.</a:t>
            </a:r>
          </a:p>
          <a:p>
            <a:endParaRPr lang="tr-TR" sz="2000" dirty="0">
              <a:solidFill>
                <a:schemeClr val="bg1"/>
              </a:solidFill>
            </a:endParaRPr>
          </a:p>
        </p:txBody>
      </p:sp>
      <p:sp>
        <p:nvSpPr>
          <p:cNvPr id="3" name="Slayt Numarası Yer Tutucusu 2">
            <a:extLst>
              <a:ext uri="{FF2B5EF4-FFF2-40B4-BE49-F238E27FC236}">
                <a16:creationId xmlns:a16="http://schemas.microsoft.com/office/drawing/2014/main" id="{3E7AA74F-BF9C-3A28-547D-FEC30A87BDDF}"/>
              </a:ext>
            </a:extLst>
          </p:cNvPr>
          <p:cNvSpPr>
            <a:spLocks noGrp="1"/>
          </p:cNvSpPr>
          <p:nvPr>
            <p:ph type="sldNum" sz="quarter" idx="12"/>
          </p:nvPr>
        </p:nvSpPr>
        <p:spPr/>
        <p:txBody>
          <a:bodyPr/>
          <a:lstStyle/>
          <a:p>
            <a:fld id="{6B260E85-7597-45CD-99B5-EF43A7204A7E}" type="slidenum">
              <a:rPr lang="tr-TR" smtClean="0"/>
              <a:t>10</a:t>
            </a:fld>
            <a:endParaRPr lang="tr-TR"/>
          </a:p>
        </p:txBody>
      </p:sp>
    </p:spTree>
    <p:extLst>
      <p:ext uri="{BB962C8B-B14F-4D97-AF65-F5344CB8AC3E}">
        <p14:creationId xmlns:p14="http://schemas.microsoft.com/office/powerpoint/2010/main" val="3953526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304ABC65-0CF7-74F8-839C-D458495CDE5C}"/>
              </a:ext>
            </a:extLst>
          </p:cNvPr>
          <p:cNvSpPr>
            <a:spLocks noGrp="1"/>
          </p:cNvSpPr>
          <p:nvPr>
            <p:ph type="title"/>
          </p:nvPr>
        </p:nvSpPr>
        <p:spPr>
          <a:xfrm>
            <a:off x="4654296" y="329184"/>
            <a:ext cx="6894576" cy="1783080"/>
          </a:xfrm>
        </p:spPr>
        <p:txBody>
          <a:bodyPr anchor="b">
            <a:normAutofit/>
          </a:bodyPr>
          <a:lstStyle/>
          <a:p>
            <a:r>
              <a:rPr lang="tr-TR" dirty="0">
                <a:gradFill>
                  <a:gsLst>
                    <a:gs pos="35000">
                      <a:srgbClr val="FF6D76"/>
                    </a:gs>
                    <a:gs pos="70000">
                      <a:srgbClr val="DA45CB"/>
                    </a:gs>
                  </a:gsLst>
                  <a:lin ang="0" scaled="0"/>
                </a:gradFill>
              </a:rPr>
              <a:t>Önerilen Sistem Kullanım Senaryoları</a:t>
            </a:r>
          </a:p>
        </p:txBody>
      </p:sp>
      <p:pic>
        <p:nvPicPr>
          <p:cNvPr id="5" name="Picture 4" descr="Siyah beyaz parmak izi">
            <a:extLst>
              <a:ext uri="{FF2B5EF4-FFF2-40B4-BE49-F238E27FC236}">
                <a16:creationId xmlns:a16="http://schemas.microsoft.com/office/drawing/2014/main" id="{12440F51-E69A-D14C-B41D-7B0CC373D653}"/>
              </a:ext>
            </a:extLst>
          </p:cNvPr>
          <p:cNvPicPr>
            <a:picLocks noChangeAspect="1"/>
          </p:cNvPicPr>
          <p:nvPr/>
        </p:nvPicPr>
        <p:blipFill rotWithShape="1">
          <a:blip r:embed="rId2"/>
          <a:srcRect l="28509" r="32046" b="-2"/>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8"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çerik Yer Tutucusu 2">
            <a:extLst>
              <a:ext uri="{FF2B5EF4-FFF2-40B4-BE49-F238E27FC236}">
                <a16:creationId xmlns:a16="http://schemas.microsoft.com/office/drawing/2014/main" id="{CA2AA5C9-D36F-BB82-7717-10F8144DB30A}"/>
              </a:ext>
            </a:extLst>
          </p:cNvPr>
          <p:cNvSpPr>
            <a:spLocks noGrp="1"/>
          </p:cNvSpPr>
          <p:nvPr>
            <p:ph idx="1"/>
          </p:nvPr>
        </p:nvSpPr>
        <p:spPr>
          <a:xfrm>
            <a:off x="4654296" y="2706624"/>
            <a:ext cx="6894576" cy="3803904"/>
          </a:xfrm>
        </p:spPr>
        <p:txBody>
          <a:bodyPr>
            <a:normAutofit lnSpcReduction="10000"/>
          </a:bodyPr>
          <a:lstStyle/>
          <a:p>
            <a:pPr marL="0" indent="0">
              <a:buNone/>
            </a:pPr>
            <a:r>
              <a:rPr lang="tr-TR" sz="2000" dirty="0">
                <a:solidFill>
                  <a:schemeClr val="bg1"/>
                </a:solidFill>
              </a:rPr>
              <a:t>Kart Sahibinin Arkadaşı Tarafından Tarandı ve Parmak izi Uyuşmadı </a:t>
            </a:r>
          </a:p>
          <a:p>
            <a:pPr marL="457200" lvl="1" indent="0">
              <a:buNone/>
            </a:pPr>
            <a:r>
              <a:rPr lang="tr-TR" sz="1600" dirty="0">
                <a:solidFill>
                  <a:schemeClr val="bg1"/>
                </a:solidFill>
              </a:rPr>
              <a:t>ATM kartı tanıdı ama sistem parmak izi algılayamadı kart sahibinin telefonuna mobil uygulama üzerinden gelen bildirim e onay verir ise işlem yapılabilir</a:t>
            </a:r>
          </a:p>
          <a:p>
            <a:endParaRPr lang="tr-TR" sz="2000" dirty="0">
              <a:solidFill>
                <a:schemeClr val="bg1"/>
              </a:solidFill>
            </a:endParaRPr>
          </a:p>
          <a:p>
            <a:pPr marL="0" indent="0">
              <a:buNone/>
            </a:pPr>
            <a:r>
              <a:rPr lang="tr-TR" sz="2000" dirty="0">
                <a:solidFill>
                  <a:schemeClr val="bg1"/>
                </a:solidFill>
              </a:rPr>
              <a:t>Kart Sahibinin Arkadaşı Tarafından Tarandı, Parmak izi Uyuşmadı Sadece Para Çekme İşlemi Yapılmasını İstiyor</a:t>
            </a:r>
          </a:p>
          <a:p>
            <a:pPr marL="457200" lvl="1" indent="0">
              <a:buNone/>
            </a:pPr>
            <a:r>
              <a:rPr lang="tr-TR" sz="1600" dirty="0">
                <a:solidFill>
                  <a:schemeClr val="bg1"/>
                </a:solidFill>
              </a:rPr>
              <a:t>ATM kartı tanıdı ama sistem parmak izi algılayamadı kart sahibinin telefonuna bildirim gitti eğer kart sahibi karttan belirli bir miktarda para çekilmesin istiyor ise mobil uygulama üzerinden kaydedilmiş şifre ve para limitini arkadaşına söyler ve arkadaşı bu sayıları tuşlar sayılar kontrol edildikten sonra ise belirlenen tutarda para otomatik olarak ATM tarafında verilir</a:t>
            </a:r>
          </a:p>
        </p:txBody>
      </p:sp>
      <p:sp>
        <p:nvSpPr>
          <p:cNvPr id="3" name="Slayt Numarası Yer Tutucusu 2">
            <a:extLst>
              <a:ext uri="{FF2B5EF4-FFF2-40B4-BE49-F238E27FC236}">
                <a16:creationId xmlns:a16="http://schemas.microsoft.com/office/drawing/2014/main" id="{5CF4A8B5-984E-6F29-FDA1-18506F1CE36C}"/>
              </a:ext>
            </a:extLst>
          </p:cNvPr>
          <p:cNvSpPr>
            <a:spLocks noGrp="1"/>
          </p:cNvSpPr>
          <p:nvPr>
            <p:ph type="sldNum" sz="quarter" idx="12"/>
          </p:nvPr>
        </p:nvSpPr>
        <p:spPr/>
        <p:txBody>
          <a:bodyPr/>
          <a:lstStyle/>
          <a:p>
            <a:fld id="{6B260E85-7597-45CD-99B5-EF43A7204A7E}" type="slidenum">
              <a:rPr lang="tr-TR" smtClean="0"/>
              <a:t>11</a:t>
            </a:fld>
            <a:endParaRPr lang="tr-TR"/>
          </a:p>
        </p:txBody>
      </p:sp>
    </p:spTree>
    <p:extLst>
      <p:ext uri="{BB962C8B-B14F-4D97-AF65-F5344CB8AC3E}">
        <p14:creationId xmlns:p14="http://schemas.microsoft.com/office/powerpoint/2010/main" val="11675922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17"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304ABC65-0CF7-74F8-839C-D458495CDE5C}"/>
              </a:ext>
            </a:extLst>
          </p:cNvPr>
          <p:cNvSpPr>
            <a:spLocks noGrp="1"/>
          </p:cNvSpPr>
          <p:nvPr>
            <p:ph type="title"/>
          </p:nvPr>
        </p:nvSpPr>
        <p:spPr>
          <a:xfrm>
            <a:off x="4654296" y="329184"/>
            <a:ext cx="6894576" cy="1783080"/>
          </a:xfrm>
        </p:spPr>
        <p:txBody>
          <a:bodyPr anchor="b">
            <a:normAutofit/>
          </a:bodyPr>
          <a:lstStyle/>
          <a:p>
            <a:r>
              <a:rPr lang="tr-TR" dirty="0">
                <a:gradFill>
                  <a:gsLst>
                    <a:gs pos="35000">
                      <a:srgbClr val="FF6D76"/>
                    </a:gs>
                    <a:gs pos="70000">
                      <a:srgbClr val="DA45CB"/>
                    </a:gs>
                  </a:gsLst>
                  <a:lin ang="0" scaled="0"/>
                </a:gradFill>
              </a:rPr>
              <a:t>Önerilen Sistem Kullanım Senaryoları</a:t>
            </a:r>
          </a:p>
        </p:txBody>
      </p:sp>
      <p:pic>
        <p:nvPicPr>
          <p:cNvPr id="5" name="Picture 4" descr="Siyah beyaz parmak izi">
            <a:extLst>
              <a:ext uri="{FF2B5EF4-FFF2-40B4-BE49-F238E27FC236}">
                <a16:creationId xmlns:a16="http://schemas.microsoft.com/office/drawing/2014/main" id="{12440F51-E69A-D14C-B41D-7B0CC373D653}"/>
              </a:ext>
            </a:extLst>
          </p:cNvPr>
          <p:cNvPicPr>
            <a:picLocks noChangeAspect="1"/>
          </p:cNvPicPr>
          <p:nvPr/>
        </p:nvPicPr>
        <p:blipFill rotWithShape="1">
          <a:blip r:embed="rId2"/>
          <a:srcRect l="28509" r="32046" b="-2"/>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8"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çerik Yer Tutucusu 2">
            <a:extLst>
              <a:ext uri="{FF2B5EF4-FFF2-40B4-BE49-F238E27FC236}">
                <a16:creationId xmlns:a16="http://schemas.microsoft.com/office/drawing/2014/main" id="{CA2AA5C9-D36F-BB82-7717-10F8144DB30A}"/>
              </a:ext>
            </a:extLst>
          </p:cNvPr>
          <p:cNvSpPr>
            <a:spLocks noGrp="1"/>
          </p:cNvSpPr>
          <p:nvPr>
            <p:ph idx="1"/>
          </p:nvPr>
        </p:nvSpPr>
        <p:spPr>
          <a:xfrm>
            <a:off x="4654296" y="2706624"/>
            <a:ext cx="6894576" cy="3803904"/>
          </a:xfrm>
        </p:spPr>
        <p:txBody>
          <a:bodyPr>
            <a:normAutofit/>
          </a:bodyPr>
          <a:lstStyle/>
          <a:p>
            <a:pPr marL="0" indent="0">
              <a:buNone/>
            </a:pPr>
            <a:r>
              <a:rPr lang="tr-TR" sz="2000" dirty="0">
                <a:solidFill>
                  <a:schemeClr val="bg1"/>
                </a:solidFill>
              </a:rPr>
              <a:t>Kart Sistem Tarafından Tanınmadı</a:t>
            </a:r>
          </a:p>
          <a:p>
            <a:pPr marL="457200" lvl="1" indent="0">
              <a:buNone/>
            </a:pPr>
            <a:r>
              <a:rPr lang="tr-TR" sz="1600" dirty="0">
                <a:solidFill>
                  <a:schemeClr val="bg1"/>
                </a:solidFill>
              </a:rPr>
              <a:t>Eğer RFID okuyucu kart algılamaz ise sistem hiçbir şey yapmayacaktır.</a:t>
            </a:r>
          </a:p>
        </p:txBody>
      </p:sp>
      <p:sp>
        <p:nvSpPr>
          <p:cNvPr id="3" name="Slayt Numarası Yer Tutucusu 2">
            <a:extLst>
              <a:ext uri="{FF2B5EF4-FFF2-40B4-BE49-F238E27FC236}">
                <a16:creationId xmlns:a16="http://schemas.microsoft.com/office/drawing/2014/main" id="{11BFA67C-F4EC-C67E-CFFB-2FCBC58F7DED}"/>
              </a:ext>
            </a:extLst>
          </p:cNvPr>
          <p:cNvSpPr>
            <a:spLocks noGrp="1"/>
          </p:cNvSpPr>
          <p:nvPr>
            <p:ph type="sldNum" sz="quarter" idx="12"/>
          </p:nvPr>
        </p:nvSpPr>
        <p:spPr/>
        <p:txBody>
          <a:bodyPr/>
          <a:lstStyle/>
          <a:p>
            <a:fld id="{6B260E85-7597-45CD-99B5-EF43A7204A7E}" type="slidenum">
              <a:rPr lang="tr-TR" smtClean="0"/>
              <a:t>12</a:t>
            </a:fld>
            <a:endParaRPr lang="tr-TR"/>
          </a:p>
        </p:txBody>
      </p:sp>
    </p:spTree>
    <p:extLst>
      <p:ext uri="{BB962C8B-B14F-4D97-AF65-F5344CB8AC3E}">
        <p14:creationId xmlns:p14="http://schemas.microsoft.com/office/powerpoint/2010/main" val="710489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848F003-EE83-E87D-38E0-9767029E16EE}"/>
              </a:ext>
            </a:extLst>
          </p:cNvPr>
          <p:cNvSpPr>
            <a:spLocks noGrp="1"/>
          </p:cNvSpPr>
          <p:nvPr>
            <p:ph type="title"/>
          </p:nvPr>
        </p:nvSpPr>
        <p:spPr>
          <a:xfrm>
            <a:off x="838200" y="365126"/>
            <a:ext cx="10515600" cy="797850"/>
          </a:xfrm>
        </p:spPr>
        <p:txBody>
          <a:bodyPr/>
          <a:lstStyle/>
          <a:p>
            <a:r>
              <a:rPr lang="tr-TR" dirty="0">
                <a:gradFill>
                  <a:gsLst>
                    <a:gs pos="35000">
                      <a:srgbClr val="FF6D76"/>
                    </a:gs>
                    <a:gs pos="70000">
                      <a:srgbClr val="DA45CB"/>
                    </a:gs>
                  </a:gsLst>
                  <a:lin ang="0" scaled="0"/>
                </a:gradFill>
              </a:rPr>
              <a:t>Önerilen Sistemde Giden Mesajın İçeriği</a:t>
            </a:r>
          </a:p>
        </p:txBody>
      </p:sp>
      <p:sp>
        <p:nvSpPr>
          <p:cNvPr id="3" name="İçerik Yer Tutucusu 2">
            <a:extLst>
              <a:ext uri="{FF2B5EF4-FFF2-40B4-BE49-F238E27FC236}">
                <a16:creationId xmlns:a16="http://schemas.microsoft.com/office/drawing/2014/main" id="{D87F47B5-3025-9143-0949-1365B4933E3B}"/>
              </a:ext>
            </a:extLst>
          </p:cNvPr>
          <p:cNvSpPr>
            <a:spLocks noGrp="1"/>
          </p:cNvSpPr>
          <p:nvPr>
            <p:ph idx="1"/>
          </p:nvPr>
        </p:nvSpPr>
        <p:spPr>
          <a:xfrm>
            <a:off x="838200" y="1358283"/>
            <a:ext cx="10515600" cy="1642369"/>
          </a:xfrm>
        </p:spPr>
        <p:txBody>
          <a:bodyPr/>
          <a:lstStyle/>
          <a:p>
            <a:pPr marL="0" indent="0">
              <a:buNone/>
            </a:pPr>
            <a:r>
              <a:rPr lang="tr-TR" dirty="0">
                <a:solidFill>
                  <a:schemeClr val="bg1"/>
                </a:solidFill>
              </a:rPr>
              <a:t>Önerilen sistem de görüldüğü gibi yangın, titreşim ve GPS sensörü/modülü kullanılmaktadır. Bunlar ise hem ATM ye zarar verildiğinde bilgi almak için hem de kullanıcıya giden mesaj da belirli bilgilerin gönderilmesi için kullanılmaktadır.</a:t>
            </a:r>
          </a:p>
        </p:txBody>
      </p:sp>
      <p:sp>
        <p:nvSpPr>
          <p:cNvPr id="4" name="İçerik Yer Tutucusu 2">
            <a:extLst>
              <a:ext uri="{FF2B5EF4-FFF2-40B4-BE49-F238E27FC236}">
                <a16:creationId xmlns:a16="http://schemas.microsoft.com/office/drawing/2014/main" id="{07758372-39FC-B0E3-9977-06208593488A}"/>
              </a:ext>
            </a:extLst>
          </p:cNvPr>
          <p:cNvSpPr txBox="1">
            <a:spLocks/>
          </p:cNvSpPr>
          <p:nvPr/>
        </p:nvSpPr>
        <p:spPr>
          <a:xfrm>
            <a:off x="838200" y="3108663"/>
            <a:ext cx="5257800" cy="338421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tr-TR" dirty="0">
                <a:gradFill>
                  <a:gsLst>
                    <a:gs pos="35000">
                      <a:srgbClr val="FF6D76"/>
                    </a:gs>
                    <a:gs pos="70000">
                      <a:srgbClr val="DA45CB"/>
                    </a:gs>
                  </a:gsLst>
                  <a:lin ang="0" scaled="0"/>
                </a:gradFill>
              </a:rPr>
              <a:t>Kullanıcıya Giden Mesaj İçeriği</a:t>
            </a:r>
          </a:p>
          <a:p>
            <a:pPr marL="0" indent="0">
              <a:buFont typeface="Arial" panose="020B0604020202020204" pitchFamily="34" charset="0"/>
              <a:buNone/>
            </a:pPr>
            <a:r>
              <a:rPr lang="tr-TR" dirty="0">
                <a:solidFill>
                  <a:schemeClr val="bg1"/>
                </a:solidFill>
              </a:rPr>
              <a:t>erişilmeye çalışılan ATM, saat, konum bilgilerin içermektedir. Mesaj olumlu ve olumsuz örnekler de her zaman gönderilmektedir.</a:t>
            </a:r>
          </a:p>
        </p:txBody>
      </p:sp>
      <p:sp>
        <p:nvSpPr>
          <p:cNvPr id="5" name="İçerik Yer Tutucusu 2">
            <a:extLst>
              <a:ext uri="{FF2B5EF4-FFF2-40B4-BE49-F238E27FC236}">
                <a16:creationId xmlns:a16="http://schemas.microsoft.com/office/drawing/2014/main" id="{D183AFC4-405D-4845-EE74-61B86FD6E884}"/>
              </a:ext>
            </a:extLst>
          </p:cNvPr>
          <p:cNvSpPr txBox="1">
            <a:spLocks/>
          </p:cNvSpPr>
          <p:nvPr/>
        </p:nvSpPr>
        <p:spPr>
          <a:xfrm>
            <a:off x="6096000" y="3108663"/>
            <a:ext cx="5257800" cy="3384211"/>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tr-TR" dirty="0">
                <a:gradFill>
                  <a:gsLst>
                    <a:gs pos="35000">
                      <a:srgbClr val="FF6D76"/>
                    </a:gs>
                    <a:gs pos="70000">
                      <a:srgbClr val="DA45CB"/>
                    </a:gs>
                  </a:gsLst>
                  <a:lin ang="0" scaled="0"/>
                </a:gradFill>
              </a:rPr>
              <a:t>Alev Sensörü</a:t>
            </a:r>
          </a:p>
          <a:p>
            <a:pPr marL="0" indent="0">
              <a:buNone/>
            </a:pPr>
            <a:r>
              <a:rPr lang="tr-TR" dirty="0">
                <a:solidFill>
                  <a:schemeClr val="bg1"/>
                </a:solidFill>
              </a:rPr>
              <a:t>Olası bir yangın durumunu anlayarak polis ve itfaiye ye haber etmek için kullanılmıştır.</a:t>
            </a:r>
          </a:p>
          <a:p>
            <a:pPr marL="0" indent="0">
              <a:buNone/>
            </a:pPr>
            <a:r>
              <a:rPr lang="tr-TR" dirty="0">
                <a:gradFill>
                  <a:gsLst>
                    <a:gs pos="35000">
                      <a:srgbClr val="FF6D76"/>
                    </a:gs>
                    <a:gs pos="70000">
                      <a:srgbClr val="DA45CB"/>
                    </a:gs>
                  </a:gsLst>
                  <a:lin ang="0" scaled="0"/>
                </a:gradFill>
              </a:rPr>
              <a:t>Titreşim Sensörü</a:t>
            </a:r>
          </a:p>
          <a:p>
            <a:pPr marL="0" indent="0">
              <a:buNone/>
            </a:pPr>
            <a:r>
              <a:rPr lang="tr-TR" dirty="0">
                <a:solidFill>
                  <a:schemeClr val="bg1"/>
                </a:solidFill>
              </a:rPr>
              <a:t>Olası bir levye, matkap gibi aletler ile ATM’ye zarar vermeye kalkışılır ise gelen veriler ile polis karakoluna haber etmek için kullanılmıştır</a:t>
            </a:r>
          </a:p>
        </p:txBody>
      </p:sp>
      <p:sp>
        <p:nvSpPr>
          <p:cNvPr id="6" name="Slayt Numarası Yer Tutucusu 5">
            <a:extLst>
              <a:ext uri="{FF2B5EF4-FFF2-40B4-BE49-F238E27FC236}">
                <a16:creationId xmlns:a16="http://schemas.microsoft.com/office/drawing/2014/main" id="{732A9BAB-63EB-BC33-D70E-099159E6C474}"/>
              </a:ext>
            </a:extLst>
          </p:cNvPr>
          <p:cNvSpPr>
            <a:spLocks noGrp="1"/>
          </p:cNvSpPr>
          <p:nvPr>
            <p:ph type="sldNum" sz="quarter" idx="12"/>
          </p:nvPr>
        </p:nvSpPr>
        <p:spPr/>
        <p:txBody>
          <a:bodyPr/>
          <a:lstStyle/>
          <a:p>
            <a:fld id="{6B260E85-7597-45CD-99B5-EF43A7204A7E}" type="slidenum">
              <a:rPr lang="tr-TR" smtClean="0"/>
              <a:t>13</a:t>
            </a:fld>
            <a:endParaRPr lang="tr-TR"/>
          </a:p>
        </p:txBody>
      </p:sp>
    </p:spTree>
    <p:extLst>
      <p:ext uri="{BB962C8B-B14F-4D97-AF65-F5344CB8AC3E}">
        <p14:creationId xmlns:p14="http://schemas.microsoft.com/office/powerpoint/2010/main" val="830319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500"/>
                                        <p:tgtEl>
                                          <p:spTgt spid="5">
                                            <p:txEl>
                                              <p:pRg st="0" end="0"/>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5">
                                            <p:txEl>
                                              <p:pRg st="1" end="1"/>
                                            </p:txEl>
                                          </p:spTgt>
                                        </p:tgtEl>
                                        <p:attrNameLst>
                                          <p:attrName>style.visibility</p:attrName>
                                        </p:attrNameLst>
                                      </p:cBhvr>
                                      <p:to>
                                        <p:strVal val="visible"/>
                                      </p:to>
                                    </p:set>
                                    <p:animEffect transition="in" filter="fade">
                                      <p:cBhvr>
                                        <p:cTn id="23" dur="500"/>
                                        <p:tgtEl>
                                          <p:spTgt spid="5">
                                            <p:txEl>
                                              <p:pRg st="1" end="1"/>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5">
                                            <p:txEl>
                                              <p:pRg st="2" end="2"/>
                                            </p:txEl>
                                          </p:spTgt>
                                        </p:tgtEl>
                                        <p:attrNameLst>
                                          <p:attrName>style.visibility</p:attrName>
                                        </p:attrNameLst>
                                      </p:cBhvr>
                                      <p:to>
                                        <p:strVal val="visible"/>
                                      </p:to>
                                    </p:set>
                                    <p:animEffect transition="in" filter="fade">
                                      <p:cBhvr>
                                        <p:cTn id="28" dur="500"/>
                                        <p:tgtEl>
                                          <p:spTgt spid="5">
                                            <p:txEl>
                                              <p:pRg st="2" end="2"/>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5">
                                            <p:txEl>
                                              <p:pRg st="3" end="3"/>
                                            </p:txEl>
                                          </p:spTgt>
                                        </p:tgtEl>
                                        <p:attrNameLst>
                                          <p:attrName>style.visibility</p:attrName>
                                        </p:attrNameLst>
                                      </p:cBhvr>
                                      <p:to>
                                        <p:strVal val="visible"/>
                                      </p:to>
                                    </p:set>
                                    <p:animEffect transition="in" filter="fade">
                                      <p:cBhvr>
                                        <p:cTn id="31" dur="500"/>
                                        <p:tgtEl>
                                          <p:spTgt spid="5">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848F003-EE83-E87D-38E0-9767029E16EE}"/>
              </a:ext>
            </a:extLst>
          </p:cNvPr>
          <p:cNvSpPr>
            <a:spLocks noGrp="1"/>
          </p:cNvSpPr>
          <p:nvPr>
            <p:ph type="title"/>
          </p:nvPr>
        </p:nvSpPr>
        <p:spPr>
          <a:xfrm>
            <a:off x="838200" y="551558"/>
            <a:ext cx="10515600" cy="797850"/>
          </a:xfrm>
        </p:spPr>
        <p:txBody>
          <a:bodyPr/>
          <a:lstStyle/>
          <a:p>
            <a:r>
              <a:rPr lang="tr-TR" dirty="0">
                <a:gradFill>
                  <a:gsLst>
                    <a:gs pos="35000">
                      <a:srgbClr val="FF6D76"/>
                    </a:gs>
                    <a:gs pos="70000">
                      <a:srgbClr val="DA45CB"/>
                    </a:gs>
                  </a:gsLst>
                  <a:lin ang="0" scaled="0"/>
                </a:gradFill>
              </a:rPr>
              <a:t>Referanslar</a:t>
            </a:r>
          </a:p>
        </p:txBody>
      </p:sp>
      <p:sp>
        <p:nvSpPr>
          <p:cNvPr id="3" name="İçerik Yer Tutucusu 2">
            <a:extLst>
              <a:ext uri="{FF2B5EF4-FFF2-40B4-BE49-F238E27FC236}">
                <a16:creationId xmlns:a16="http://schemas.microsoft.com/office/drawing/2014/main" id="{D87F47B5-3025-9143-0949-1365B4933E3B}"/>
              </a:ext>
            </a:extLst>
          </p:cNvPr>
          <p:cNvSpPr>
            <a:spLocks noGrp="1"/>
          </p:cNvSpPr>
          <p:nvPr>
            <p:ph idx="1"/>
          </p:nvPr>
        </p:nvSpPr>
        <p:spPr>
          <a:xfrm>
            <a:off x="838200" y="1268365"/>
            <a:ext cx="10515600" cy="941033"/>
          </a:xfrm>
        </p:spPr>
        <p:txBody>
          <a:bodyPr>
            <a:normAutofit/>
          </a:bodyPr>
          <a:lstStyle/>
          <a:p>
            <a:pPr marL="0" indent="0">
              <a:buNone/>
            </a:pPr>
            <a:r>
              <a:rPr lang="tr-TR" sz="1400" dirty="0">
                <a:solidFill>
                  <a:schemeClr val="bg1"/>
                </a:solidFill>
              </a:rPr>
              <a:t>[1] = </a:t>
            </a:r>
            <a:r>
              <a:rPr lang="tr-TR" sz="1400" dirty="0">
                <a:solidFill>
                  <a:schemeClr val="bg1"/>
                </a:solidFill>
                <a:effectLst/>
                <a:hlinkClick r:id="rId2">
                  <a:extLst>
                    <a:ext uri="{A12FA001-AC4F-418D-AE19-62706E023703}">
                      <ahyp:hlinkClr xmlns:ahyp="http://schemas.microsoft.com/office/drawing/2018/hyperlinkcolor" val="tx"/>
                    </a:ext>
                  </a:extLst>
                </a:hlinkClick>
              </a:rPr>
              <a:t>https://bilimgenc.tubitak.gov.tr/makale/atm-kim-ne-zaman-icat-etti#:~:text=Bankacılık işlemlerini kolaylaştırmaya çalışanlardan </a:t>
            </a:r>
            <a:r>
              <a:rPr lang="tr-TR" sz="1400" dirty="0" err="1">
                <a:solidFill>
                  <a:schemeClr val="bg1"/>
                </a:solidFill>
                <a:effectLst/>
                <a:hlinkClick r:id="rId2">
                  <a:extLst>
                    <a:ext uri="{A12FA001-AC4F-418D-AE19-62706E023703}">
                      <ahyp:hlinkClr xmlns:ahyp="http://schemas.microsoft.com/office/drawing/2018/hyperlinkcolor" val="tx"/>
                    </a:ext>
                  </a:extLst>
                </a:hlinkClick>
              </a:rPr>
              <a:t>biri,hayata</a:t>
            </a:r>
            <a:r>
              <a:rPr lang="tr-TR" sz="1400" dirty="0">
                <a:solidFill>
                  <a:schemeClr val="bg1"/>
                </a:solidFill>
                <a:effectLst/>
                <a:hlinkClick r:id="rId2">
                  <a:extLst>
                    <a:ext uri="{A12FA001-AC4F-418D-AE19-62706E023703}">
                      <ahyp:hlinkClr xmlns:ahyp="http://schemas.microsoft.com/office/drawing/2018/hyperlinkcolor" val="tx"/>
                    </a:ext>
                  </a:extLst>
                </a:hlinkClick>
              </a:rPr>
              <a:t> geçirerek bir ATM tasarladı</a:t>
            </a:r>
            <a:endParaRPr lang="tr-TR" sz="1400" dirty="0">
              <a:solidFill>
                <a:schemeClr val="bg1"/>
              </a:solidFill>
            </a:endParaRPr>
          </a:p>
          <a:p>
            <a:pPr marL="0" indent="0">
              <a:buNone/>
            </a:pPr>
            <a:r>
              <a:rPr lang="tr-TR" sz="1400" dirty="0">
                <a:solidFill>
                  <a:schemeClr val="bg1"/>
                </a:solidFill>
              </a:rPr>
              <a:t>[2] = </a:t>
            </a:r>
            <a:r>
              <a:rPr lang="tr-TR" sz="1400" dirty="0">
                <a:solidFill>
                  <a:schemeClr val="bg1"/>
                </a:solidFill>
                <a:hlinkClick r:id="rId3">
                  <a:extLst>
                    <a:ext uri="{A12FA001-AC4F-418D-AE19-62706E023703}">
                      <ahyp:hlinkClr xmlns:ahyp="http://schemas.microsoft.com/office/drawing/2018/hyperlinkcolor" val="tx"/>
                    </a:ext>
                  </a:extLst>
                </a:hlinkClick>
              </a:rPr>
              <a:t>https://www.youtube.com/watch?v=eyGF_I-KSjI</a:t>
            </a:r>
            <a:endParaRPr lang="tr-TR" sz="1400" dirty="0">
              <a:solidFill>
                <a:schemeClr val="bg1"/>
              </a:solidFill>
            </a:endParaRPr>
          </a:p>
        </p:txBody>
      </p:sp>
      <p:sp>
        <p:nvSpPr>
          <p:cNvPr id="10" name="Başlık 1">
            <a:extLst>
              <a:ext uri="{FF2B5EF4-FFF2-40B4-BE49-F238E27FC236}">
                <a16:creationId xmlns:a16="http://schemas.microsoft.com/office/drawing/2014/main" id="{82E4A9A3-C234-1713-FA21-404A890ECF9D}"/>
              </a:ext>
            </a:extLst>
          </p:cNvPr>
          <p:cNvSpPr txBox="1">
            <a:spLocks/>
          </p:cNvSpPr>
          <p:nvPr/>
        </p:nvSpPr>
        <p:spPr>
          <a:xfrm>
            <a:off x="838200" y="2209398"/>
            <a:ext cx="10515600" cy="7978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tr-TR" dirty="0">
                <a:gradFill>
                  <a:gsLst>
                    <a:gs pos="35000">
                      <a:srgbClr val="FF6D76"/>
                    </a:gs>
                    <a:gs pos="70000">
                      <a:srgbClr val="DA45CB"/>
                    </a:gs>
                  </a:gsLst>
                  <a:lin ang="0" scaled="0"/>
                </a:gradFill>
              </a:rPr>
              <a:t>Makaleler</a:t>
            </a:r>
          </a:p>
        </p:txBody>
      </p:sp>
      <p:sp>
        <p:nvSpPr>
          <p:cNvPr id="11" name="İçerik Yer Tutucusu 2">
            <a:extLst>
              <a:ext uri="{FF2B5EF4-FFF2-40B4-BE49-F238E27FC236}">
                <a16:creationId xmlns:a16="http://schemas.microsoft.com/office/drawing/2014/main" id="{40214067-A3AD-A2A7-DDF6-745D25D44256}"/>
              </a:ext>
            </a:extLst>
          </p:cNvPr>
          <p:cNvSpPr txBox="1">
            <a:spLocks/>
          </p:cNvSpPr>
          <p:nvPr/>
        </p:nvSpPr>
        <p:spPr>
          <a:xfrm>
            <a:off x="838200" y="2944023"/>
            <a:ext cx="10515600" cy="3362419"/>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tr-TR" sz="1400" dirty="0">
                <a:solidFill>
                  <a:schemeClr val="bg1"/>
                </a:solidFill>
              </a:rPr>
              <a:t>S. </a:t>
            </a:r>
            <a:r>
              <a:rPr lang="tr-TR" sz="1400" dirty="0" err="1">
                <a:solidFill>
                  <a:schemeClr val="bg1"/>
                </a:solidFill>
              </a:rPr>
              <a:t>Gokul</a:t>
            </a:r>
            <a:r>
              <a:rPr lang="tr-TR" sz="1400" dirty="0">
                <a:solidFill>
                  <a:schemeClr val="bg1"/>
                </a:solidFill>
              </a:rPr>
              <a:t>, S. Kukan, K. </a:t>
            </a:r>
            <a:r>
              <a:rPr lang="tr-TR" sz="1400" dirty="0" err="1">
                <a:solidFill>
                  <a:schemeClr val="bg1"/>
                </a:solidFill>
              </a:rPr>
              <a:t>Meenakshi</a:t>
            </a:r>
            <a:r>
              <a:rPr lang="tr-TR" sz="1400" dirty="0">
                <a:solidFill>
                  <a:schemeClr val="bg1"/>
                </a:solidFill>
              </a:rPr>
              <a:t>, S. S. V. </a:t>
            </a:r>
            <a:r>
              <a:rPr lang="tr-TR" sz="1400" dirty="0" err="1">
                <a:solidFill>
                  <a:schemeClr val="bg1"/>
                </a:solidFill>
              </a:rPr>
              <a:t>Priyan</a:t>
            </a:r>
            <a:r>
              <a:rPr lang="tr-TR" sz="1400" dirty="0">
                <a:solidFill>
                  <a:schemeClr val="bg1"/>
                </a:solidFill>
              </a:rPr>
              <a:t>, J. R. </a:t>
            </a:r>
            <a:r>
              <a:rPr lang="tr-TR" sz="1400" dirty="0" err="1">
                <a:solidFill>
                  <a:schemeClr val="bg1"/>
                </a:solidFill>
              </a:rPr>
              <a:t>Gini</a:t>
            </a:r>
            <a:r>
              <a:rPr lang="tr-TR" sz="1400" dirty="0">
                <a:solidFill>
                  <a:schemeClr val="bg1"/>
                </a:solidFill>
              </a:rPr>
              <a:t> </a:t>
            </a:r>
            <a:r>
              <a:rPr lang="tr-TR" sz="1400" dirty="0" err="1">
                <a:solidFill>
                  <a:schemeClr val="bg1"/>
                </a:solidFill>
              </a:rPr>
              <a:t>and</a:t>
            </a:r>
            <a:r>
              <a:rPr lang="tr-TR" sz="1400" dirty="0">
                <a:solidFill>
                  <a:schemeClr val="bg1"/>
                </a:solidFill>
              </a:rPr>
              <a:t> M. E. </a:t>
            </a:r>
            <a:r>
              <a:rPr lang="tr-TR" sz="1400" dirty="0" err="1">
                <a:solidFill>
                  <a:schemeClr val="bg1"/>
                </a:solidFill>
              </a:rPr>
              <a:t>Harikumar</a:t>
            </a:r>
            <a:r>
              <a:rPr lang="tr-TR" sz="1400" dirty="0">
                <a:solidFill>
                  <a:schemeClr val="bg1"/>
                </a:solidFill>
              </a:rPr>
              <a:t>, "</a:t>
            </a:r>
            <a:r>
              <a:rPr lang="tr-TR" sz="1400" dirty="0" err="1">
                <a:solidFill>
                  <a:schemeClr val="bg1"/>
                </a:solidFill>
              </a:rPr>
              <a:t>Biometric</a:t>
            </a:r>
            <a:r>
              <a:rPr lang="tr-TR" sz="1400" dirty="0">
                <a:solidFill>
                  <a:schemeClr val="bg1"/>
                </a:solidFill>
              </a:rPr>
              <a:t> </a:t>
            </a:r>
            <a:r>
              <a:rPr lang="tr-TR" sz="1400" dirty="0" err="1">
                <a:solidFill>
                  <a:schemeClr val="bg1"/>
                </a:solidFill>
              </a:rPr>
              <a:t>Based</a:t>
            </a:r>
            <a:r>
              <a:rPr lang="tr-TR" sz="1400" dirty="0">
                <a:solidFill>
                  <a:schemeClr val="bg1"/>
                </a:solidFill>
              </a:rPr>
              <a:t> Smart ATM Using RFID," 2020 Third International Conference on Smart </a:t>
            </a:r>
            <a:r>
              <a:rPr lang="tr-TR" sz="1400" dirty="0" err="1">
                <a:solidFill>
                  <a:schemeClr val="bg1"/>
                </a:solidFill>
              </a:rPr>
              <a:t>Systems</a:t>
            </a:r>
            <a:r>
              <a:rPr lang="tr-TR" sz="1400" dirty="0">
                <a:solidFill>
                  <a:schemeClr val="bg1"/>
                </a:solidFill>
              </a:rPr>
              <a:t> </a:t>
            </a:r>
            <a:r>
              <a:rPr lang="tr-TR" sz="1400" dirty="0" err="1">
                <a:solidFill>
                  <a:schemeClr val="bg1"/>
                </a:solidFill>
              </a:rPr>
              <a:t>and</a:t>
            </a:r>
            <a:r>
              <a:rPr lang="tr-TR" sz="1400" dirty="0">
                <a:solidFill>
                  <a:schemeClr val="bg1"/>
                </a:solidFill>
              </a:rPr>
              <a:t> </a:t>
            </a:r>
            <a:r>
              <a:rPr lang="tr-TR" sz="1400" dirty="0" err="1">
                <a:solidFill>
                  <a:schemeClr val="bg1"/>
                </a:solidFill>
              </a:rPr>
              <a:t>Inventive</a:t>
            </a:r>
            <a:r>
              <a:rPr lang="tr-TR" sz="1400" dirty="0">
                <a:solidFill>
                  <a:schemeClr val="bg1"/>
                </a:solidFill>
              </a:rPr>
              <a:t> </a:t>
            </a:r>
            <a:r>
              <a:rPr lang="tr-TR" sz="1400" dirty="0" err="1">
                <a:solidFill>
                  <a:schemeClr val="bg1"/>
                </a:solidFill>
              </a:rPr>
              <a:t>Technology</a:t>
            </a:r>
            <a:r>
              <a:rPr lang="tr-TR" sz="1400" dirty="0">
                <a:solidFill>
                  <a:schemeClr val="bg1"/>
                </a:solidFill>
              </a:rPr>
              <a:t> (ICSSIT), </a:t>
            </a:r>
            <a:r>
              <a:rPr lang="tr-TR" sz="1400" dirty="0" err="1">
                <a:solidFill>
                  <a:schemeClr val="bg1"/>
                </a:solidFill>
              </a:rPr>
              <a:t>Tirunelveli</a:t>
            </a:r>
            <a:r>
              <a:rPr lang="tr-TR" sz="1400" dirty="0">
                <a:solidFill>
                  <a:schemeClr val="bg1"/>
                </a:solidFill>
              </a:rPr>
              <a:t>, </a:t>
            </a:r>
            <a:r>
              <a:rPr lang="tr-TR" sz="1400" dirty="0" err="1">
                <a:solidFill>
                  <a:schemeClr val="bg1"/>
                </a:solidFill>
              </a:rPr>
              <a:t>India</a:t>
            </a:r>
            <a:r>
              <a:rPr lang="tr-TR" sz="1400" dirty="0">
                <a:solidFill>
                  <a:schemeClr val="bg1"/>
                </a:solidFill>
              </a:rPr>
              <a:t>, 2020, </a:t>
            </a:r>
            <a:r>
              <a:rPr lang="tr-TR" sz="1400" dirty="0" err="1">
                <a:solidFill>
                  <a:schemeClr val="bg1"/>
                </a:solidFill>
              </a:rPr>
              <a:t>pp</a:t>
            </a:r>
            <a:r>
              <a:rPr lang="tr-TR" sz="1400" dirty="0">
                <a:solidFill>
                  <a:schemeClr val="bg1"/>
                </a:solidFill>
              </a:rPr>
              <a:t>. 406-411, </a:t>
            </a:r>
            <a:r>
              <a:rPr lang="tr-TR" sz="1400" dirty="0" err="1">
                <a:solidFill>
                  <a:schemeClr val="bg1"/>
                </a:solidFill>
              </a:rPr>
              <a:t>doi</a:t>
            </a:r>
            <a:r>
              <a:rPr lang="tr-TR" sz="1400" dirty="0">
                <a:solidFill>
                  <a:schemeClr val="bg1"/>
                </a:solidFill>
              </a:rPr>
              <a:t>: 10.1109/ICSSIT48917.2020.9214287.</a:t>
            </a:r>
          </a:p>
          <a:p>
            <a:pPr marL="514350" indent="-514350">
              <a:buFont typeface="+mj-lt"/>
              <a:buAutoNum type="arabicPeriod"/>
            </a:pPr>
            <a:r>
              <a:rPr lang="en-US" sz="1400" dirty="0">
                <a:solidFill>
                  <a:schemeClr val="bg1"/>
                </a:solidFill>
              </a:rPr>
              <a:t>S. D V, A. R, E. R. K and A. S, "Enhanced Security Feature of ATM's Through Facial Recognition," 2021 5th International Conference on Intelligent Computing and Control Systems (ICICCS), Madurai, India, 2021, pp. 1252-1256, </a:t>
            </a:r>
            <a:r>
              <a:rPr lang="en-US" sz="1400" dirty="0" err="1">
                <a:solidFill>
                  <a:schemeClr val="bg1"/>
                </a:solidFill>
              </a:rPr>
              <a:t>doi</a:t>
            </a:r>
            <a:r>
              <a:rPr lang="en-US" sz="1400" dirty="0">
                <a:solidFill>
                  <a:schemeClr val="bg1"/>
                </a:solidFill>
              </a:rPr>
              <a:t>: 10.1109/ICICCS51141.2021.9432327.</a:t>
            </a:r>
            <a:endParaRPr lang="tr-TR" sz="1400" dirty="0">
              <a:solidFill>
                <a:schemeClr val="bg1"/>
              </a:solidFill>
            </a:endParaRPr>
          </a:p>
          <a:p>
            <a:pPr marL="514350" indent="-514350">
              <a:buFont typeface="+mj-lt"/>
              <a:buAutoNum type="arabicPeriod"/>
            </a:pPr>
            <a:r>
              <a:rPr lang="en-US" sz="1400" dirty="0">
                <a:solidFill>
                  <a:schemeClr val="bg1"/>
                </a:solidFill>
              </a:rPr>
              <a:t>V. </a:t>
            </a:r>
            <a:r>
              <a:rPr lang="en-US" sz="1400" dirty="0" err="1">
                <a:solidFill>
                  <a:schemeClr val="bg1"/>
                </a:solidFill>
              </a:rPr>
              <a:t>Praveena</a:t>
            </a:r>
            <a:r>
              <a:rPr lang="en-US" sz="1400" dirty="0">
                <a:solidFill>
                  <a:schemeClr val="bg1"/>
                </a:solidFill>
              </a:rPr>
              <a:t>, A. S, A. S. S, G. K and K. M, "Face Detection based Secured ATM System with Two Step Verification using Fisher Face Method," 2023 7th International Conference on Trends in Electronics and Informatics (ICOEI), Tirunelveli, India, 2023, pp. 609-615, </a:t>
            </a:r>
            <a:r>
              <a:rPr lang="en-US" sz="1400" dirty="0" err="1">
                <a:solidFill>
                  <a:schemeClr val="bg1"/>
                </a:solidFill>
              </a:rPr>
              <a:t>doi</a:t>
            </a:r>
            <a:r>
              <a:rPr lang="en-US" sz="1400" dirty="0">
                <a:solidFill>
                  <a:schemeClr val="bg1"/>
                </a:solidFill>
              </a:rPr>
              <a:t>: 10.1109/ICOEI56765.2023.10125744.</a:t>
            </a:r>
            <a:endParaRPr lang="tr-TR" sz="1400" dirty="0">
              <a:solidFill>
                <a:schemeClr val="bg1"/>
              </a:solidFill>
            </a:endParaRPr>
          </a:p>
          <a:p>
            <a:pPr marL="514350" indent="-514350">
              <a:buFont typeface="+mj-lt"/>
              <a:buAutoNum type="arabicPeriod"/>
            </a:pPr>
            <a:r>
              <a:rPr lang="en-US" sz="1400" dirty="0">
                <a:solidFill>
                  <a:schemeClr val="bg1"/>
                </a:solidFill>
              </a:rPr>
              <a:t>J. K. M, R. Raman, S. Prabhakar and T. </a:t>
            </a:r>
            <a:r>
              <a:rPr lang="en-US" sz="1400" dirty="0" err="1">
                <a:solidFill>
                  <a:schemeClr val="bg1"/>
                </a:solidFill>
              </a:rPr>
              <a:t>Bernatin</a:t>
            </a:r>
            <a:r>
              <a:rPr lang="en-US" sz="1400" dirty="0">
                <a:solidFill>
                  <a:schemeClr val="bg1"/>
                </a:solidFill>
              </a:rPr>
              <a:t>, "IoT based Anti Theft Controlling and Security System for ATM Machine," 2023 5th International Conference on Inventive Research in Computing Applications (ICIRCA), Coimbatore, India, 2023, pp. 1272-1277, </a:t>
            </a:r>
            <a:r>
              <a:rPr lang="en-US" sz="1400" dirty="0" err="1">
                <a:solidFill>
                  <a:schemeClr val="bg1"/>
                </a:solidFill>
              </a:rPr>
              <a:t>doi</a:t>
            </a:r>
            <a:r>
              <a:rPr lang="en-US" sz="1400" dirty="0">
                <a:solidFill>
                  <a:schemeClr val="bg1"/>
                </a:solidFill>
              </a:rPr>
              <a:t>: 10.1109/ICIRCA57980.2023.10220945.</a:t>
            </a:r>
            <a:endParaRPr lang="tr-TR" sz="1400" dirty="0">
              <a:solidFill>
                <a:schemeClr val="bg1"/>
              </a:solidFill>
            </a:endParaRPr>
          </a:p>
          <a:p>
            <a:pPr marL="514350" indent="-514350">
              <a:buFont typeface="+mj-lt"/>
              <a:buAutoNum type="arabicPeriod"/>
            </a:pPr>
            <a:r>
              <a:rPr lang="en-US" sz="1400" dirty="0">
                <a:solidFill>
                  <a:schemeClr val="bg1"/>
                </a:solidFill>
              </a:rPr>
              <a:t>M. </a:t>
            </a:r>
            <a:r>
              <a:rPr lang="en-US" sz="1400" dirty="0" err="1">
                <a:solidFill>
                  <a:schemeClr val="bg1"/>
                </a:solidFill>
              </a:rPr>
              <a:t>Nagabushanam</a:t>
            </a:r>
            <a:r>
              <a:rPr lang="en-US" sz="1400" dirty="0">
                <a:solidFill>
                  <a:schemeClr val="bg1"/>
                </a:solidFill>
              </a:rPr>
              <a:t>, S. </a:t>
            </a:r>
            <a:r>
              <a:rPr lang="en-US" sz="1400" dirty="0" err="1">
                <a:solidFill>
                  <a:schemeClr val="bg1"/>
                </a:solidFill>
              </a:rPr>
              <a:t>Jeevanandham</a:t>
            </a:r>
            <a:r>
              <a:rPr lang="en-US" sz="1400" dirty="0">
                <a:solidFill>
                  <a:schemeClr val="bg1"/>
                </a:solidFill>
              </a:rPr>
              <a:t>, S. Ramalingam, K. Baskaran and A. Maheshwari, "AI based E-ATM Security and Surveillance System using BLYNK-</a:t>
            </a:r>
            <a:r>
              <a:rPr lang="en-US" sz="1400" dirty="0" err="1">
                <a:solidFill>
                  <a:schemeClr val="bg1"/>
                </a:solidFill>
              </a:rPr>
              <a:t>loT</a:t>
            </a:r>
            <a:r>
              <a:rPr lang="en-US" sz="1400" dirty="0">
                <a:solidFill>
                  <a:schemeClr val="bg1"/>
                </a:solidFill>
              </a:rPr>
              <a:t> Server," 2022 3rd International Conference on Communication, Computing and Industry 4.0 (C2I4), Bangalore, India, 2022, pp. 1-5, </a:t>
            </a:r>
            <a:r>
              <a:rPr lang="en-US" sz="1400" dirty="0" err="1">
                <a:solidFill>
                  <a:schemeClr val="bg1"/>
                </a:solidFill>
              </a:rPr>
              <a:t>doi</a:t>
            </a:r>
            <a:r>
              <a:rPr lang="en-US" sz="1400" dirty="0">
                <a:solidFill>
                  <a:schemeClr val="bg1"/>
                </a:solidFill>
              </a:rPr>
              <a:t>: 10.1109/C2I456876.2022.10051613.</a:t>
            </a:r>
          </a:p>
          <a:p>
            <a:pPr marL="514350" indent="-514350">
              <a:buFont typeface="+mj-lt"/>
              <a:buAutoNum type="arabicPeriod"/>
            </a:pPr>
            <a:endParaRPr lang="tr-TR" sz="1200" dirty="0">
              <a:solidFill>
                <a:schemeClr val="bg1"/>
              </a:solidFill>
            </a:endParaRPr>
          </a:p>
        </p:txBody>
      </p:sp>
      <p:sp>
        <p:nvSpPr>
          <p:cNvPr id="4" name="Slayt Numarası Yer Tutucusu 3">
            <a:extLst>
              <a:ext uri="{FF2B5EF4-FFF2-40B4-BE49-F238E27FC236}">
                <a16:creationId xmlns:a16="http://schemas.microsoft.com/office/drawing/2014/main" id="{9E7F4C4F-93D8-CE4B-CEF2-918E8289DE39}"/>
              </a:ext>
            </a:extLst>
          </p:cNvPr>
          <p:cNvSpPr>
            <a:spLocks noGrp="1"/>
          </p:cNvSpPr>
          <p:nvPr>
            <p:ph type="sldNum" sz="quarter" idx="12"/>
          </p:nvPr>
        </p:nvSpPr>
        <p:spPr/>
        <p:txBody>
          <a:bodyPr/>
          <a:lstStyle/>
          <a:p>
            <a:fld id="{6B260E85-7597-45CD-99B5-EF43A7204A7E}" type="slidenum">
              <a:rPr lang="tr-TR" smtClean="0"/>
              <a:t>14</a:t>
            </a:fld>
            <a:endParaRPr lang="tr-TR"/>
          </a:p>
        </p:txBody>
      </p:sp>
    </p:spTree>
    <p:extLst>
      <p:ext uri="{BB962C8B-B14F-4D97-AF65-F5344CB8AC3E}">
        <p14:creationId xmlns:p14="http://schemas.microsoft.com/office/powerpoint/2010/main" val="118168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Picture 6" descr="Banka kartları yığını">
            <a:extLst>
              <a:ext uri="{FF2B5EF4-FFF2-40B4-BE49-F238E27FC236}">
                <a16:creationId xmlns:a16="http://schemas.microsoft.com/office/drawing/2014/main" id="{9F8E1DA8-B53D-CEF8-85DA-94971B746994}"/>
              </a:ext>
            </a:extLst>
          </p:cNvPr>
          <p:cNvPicPr>
            <a:picLocks noChangeAspect="1"/>
          </p:cNvPicPr>
          <p:nvPr/>
        </p:nvPicPr>
        <p:blipFill rotWithShape="1">
          <a:blip r:embed="rId2"/>
          <a:srcRect l="47993"/>
          <a:stretch/>
        </p:blipFill>
        <p:spPr>
          <a:xfrm>
            <a:off x="20" y="-16897"/>
            <a:ext cx="5343974" cy="6884632"/>
          </a:xfrm>
          <a:prstGeom prst="rect">
            <a:avLst/>
          </a:prstGeom>
        </p:spPr>
      </p:pic>
      <p:sp useBgFill="1">
        <p:nvSpPr>
          <p:cNvPr id="24" name="Rectangle 10">
            <a:extLst>
              <a:ext uri="{FF2B5EF4-FFF2-40B4-BE49-F238E27FC236}">
                <a16:creationId xmlns:a16="http://schemas.microsoft.com/office/drawing/2014/main" id="{8870DEF6-46A2-D4F8-8BE6-91165D93E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04083" y="1474755"/>
            <a:ext cx="3943552" cy="3927961"/>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Resim 43" descr="siyah beyaz içeren bir resim">
            <a:extLst>
              <a:ext uri="{FF2B5EF4-FFF2-40B4-BE49-F238E27FC236}">
                <a16:creationId xmlns:a16="http://schemas.microsoft.com/office/drawing/2014/main" id="{309105B7-616E-CD8C-0E09-3CB024B868D3}"/>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r="-5" b="15996"/>
          <a:stretch/>
        </p:blipFill>
        <p:spPr>
          <a:xfrm>
            <a:off x="5135110" y="0"/>
            <a:ext cx="6858622" cy="6858622"/>
          </a:xfrm>
          <a:custGeom>
            <a:avLst/>
            <a:gdLst/>
            <a:ahLst/>
            <a:cxnLst/>
            <a:rect l="l" t="t" r="r" b="b"/>
            <a:pathLst>
              <a:path w="2518114" h="2518114">
                <a:moveTo>
                  <a:pt x="1259057" y="0"/>
                </a:moveTo>
                <a:cubicBezTo>
                  <a:pt x="1954415" y="0"/>
                  <a:pt x="2518114" y="563699"/>
                  <a:pt x="2518114" y="1259057"/>
                </a:cubicBezTo>
                <a:cubicBezTo>
                  <a:pt x="2518114" y="1954415"/>
                  <a:pt x="1954415" y="2518114"/>
                  <a:pt x="1259057" y="2518114"/>
                </a:cubicBezTo>
                <a:cubicBezTo>
                  <a:pt x="563699" y="2518114"/>
                  <a:pt x="0" y="1954415"/>
                  <a:pt x="0" y="1259057"/>
                </a:cubicBezTo>
                <a:cubicBezTo>
                  <a:pt x="0" y="563699"/>
                  <a:pt x="563699" y="0"/>
                  <a:pt x="1259057" y="0"/>
                </a:cubicBezTo>
                <a:close/>
              </a:path>
            </a:pathLst>
          </a:custGeom>
        </p:spPr>
      </p:pic>
      <p:sp>
        <p:nvSpPr>
          <p:cNvPr id="2" name="Başlık 1">
            <a:extLst>
              <a:ext uri="{FF2B5EF4-FFF2-40B4-BE49-F238E27FC236}">
                <a16:creationId xmlns:a16="http://schemas.microsoft.com/office/drawing/2014/main" id="{ADF889A9-DD0F-7CC6-CAD7-0EA7BD48401A}"/>
              </a:ext>
            </a:extLst>
          </p:cNvPr>
          <p:cNvSpPr>
            <a:spLocks noGrp="1"/>
          </p:cNvSpPr>
          <p:nvPr>
            <p:ph type="title"/>
          </p:nvPr>
        </p:nvSpPr>
        <p:spPr>
          <a:xfrm>
            <a:off x="7227856" y="2209316"/>
            <a:ext cx="3069083" cy="1945523"/>
          </a:xfrm>
        </p:spPr>
        <p:txBody>
          <a:bodyPr vert="horz" lIns="91440" tIns="45720" rIns="91440" bIns="45720" rtlCol="0" anchor="t">
            <a:normAutofit/>
          </a:bodyPr>
          <a:lstStyle/>
          <a:p>
            <a:r>
              <a:rPr lang="en-US" sz="3200" kern="1200" dirty="0">
                <a:latin typeface="+mj-lt"/>
                <a:ea typeface="+mj-ea"/>
                <a:cs typeface="+mj-cs"/>
              </a:rPr>
              <a:t>BENİ DİNLEDİĞİNİZ İÇİN TEŞEKKÜR EDERİM</a:t>
            </a:r>
          </a:p>
        </p:txBody>
      </p:sp>
      <p:sp>
        <p:nvSpPr>
          <p:cNvPr id="4" name="Başlık 1">
            <a:extLst>
              <a:ext uri="{FF2B5EF4-FFF2-40B4-BE49-F238E27FC236}">
                <a16:creationId xmlns:a16="http://schemas.microsoft.com/office/drawing/2014/main" id="{CA7FCAFD-C4E9-1707-5001-C636BDD19C19}"/>
              </a:ext>
            </a:extLst>
          </p:cNvPr>
          <p:cNvSpPr txBox="1">
            <a:spLocks/>
          </p:cNvSpPr>
          <p:nvPr/>
        </p:nvSpPr>
        <p:spPr>
          <a:xfrm>
            <a:off x="7227856" y="4161030"/>
            <a:ext cx="3069082" cy="42872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1000"/>
              </a:spcBef>
            </a:pPr>
            <a:r>
              <a:rPr lang="en-US" sz="1800" kern="1200" dirty="0">
                <a:latin typeface="+mn-lt"/>
                <a:ea typeface="+mn-ea"/>
                <a:cs typeface="+mn-cs"/>
              </a:rPr>
              <a:t>Necati ARMAN</a:t>
            </a:r>
          </a:p>
        </p:txBody>
      </p:sp>
      <p:cxnSp>
        <p:nvCxnSpPr>
          <p:cNvPr id="25" name="Straight Connector 12">
            <a:extLst>
              <a:ext uri="{FF2B5EF4-FFF2-40B4-BE49-F238E27FC236}">
                <a16:creationId xmlns:a16="http://schemas.microsoft.com/office/drawing/2014/main" id="{8748256A-88AC-4254-406B-0E8EE2CC2B5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275334" y="1940933"/>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8" name="Başlık 1">
            <a:extLst>
              <a:ext uri="{FF2B5EF4-FFF2-40B4-BE49-F238E27FC236}">
                <a16:creationId xmlns:a16="http://schemas.microsoft.com/office/drawing/2014/main" id="{8721DABD-B7AF-63FF-C718-C59D994A7793}"/>
              </a:ext>
            </a:extLst>
          </p:cNvPr>
          <p:cNvSpPr txBox="1">
            <a:spLocks/>
          </p:cNvSpPr>
          <p:nvPr/>
        </p:nvSpPr>
        <p:spPr>
          <a:xfrm>
            <a:off x="7227856" y="4589755"/>
            <a:ext cx="3472301" cy="1081343"/>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1000"/>
              </a:spcBef>
            </a:pPr>
            <a:r>
              <a:rPr lang="tr-TR" sz="1800" kern="1200" dirty="0">
                <a:latin typeface="+mn-lt"/>
                <a:ea typeface="+mn-ea"/>
                <a:cs typeface="+mn-cs"/>
              </a:rPr>
              <a:t>@necatiarmann</a:t>
            </a:r>
          </a:p>
          <a:p>
            <a:pPr>
              <a:spcBef>
                <a:spcPts val="1000"/>
              </a:spcBef>
            </a:pPr>
            <a:r>
              <a:rPr lang="tr-TR" sz="1800" kern="1200" dirty="0">
                <a:latin typeface="+mn-lt"/>
                <a:ea typeface="+mn-ea"/>
                <a:cs typeface="+mn-cs"/>
              </a:rPr>
              <a:t>2312903063</a:t>
            </a:r>
          </a:p>
          <a:p>
            <a:pPr>
              <a:spcBef>
                <a:spcPts val="1000"/>
              </a:spcBef>
            </a:pPr>
            <a:r>
              <a:rPr lang="tr-TR" sz="1800" dirty="0">
                <a:latin typeface="+mn-lt"/>
                <a:ea typeface="+mn-ea"/>
                <a:cs typeface="+mn-cs"/>
                <a:hlinkClick r:id="rId4">
                  <a:extLst>
                    <a:ext uri="{A12FA001-AC4F-418D-AE19-62706E023703}">
                      <ahyp:hlinkClr xmlns:ahyp="http://schemas.microsoft.com/office/drawing/2018/hyperlinkcolor" val="tx"/>
                    </a:ext>
                  </a:extLst>
                </a:hlinkClick>
              </a:rPr>
              <a:t>n</a:t>
            </a:r>
            <a:r>
              <a:rPr lang="tr-TR" sz="1800" kern="1200" dirty="0">
                <a:latin typeface="+mn-lt"/>
                <a:ea typeface="+mn-ea"/>
                <a:cs typeface="+mn-cs"/>
                <a:hlinkClick r:id="rId4">
                  <a:extLst>
                    <a:ext uri="{A12FA001-AC4F-418D-AE19-62706E023703}">
                      <ahyp:hlinkClr xmlns:ahyp="http://schemas.microsoft.com/office/drawing/2018/hyperlinkcolor" val="tx"/>
                    </a:ext>
                  </a:extLst>
                </a:hlinkClick>
              </a:rPr>
              <a:t>ecati.arman1054@gmail.com</a:t>
            </a:r>
            <a:endParaRPr lang="tr-TR" sz="1800" dirty="0">
              <a:latin typeface="+mn-lt"/>
              <a:ea typeface="+mn-ea"/>
              <a:cs typeface="+mn-cs"/>
            </a:endParaRPr>
          </a:p>
        </p:txBody>
      </p:sp>
      <p:sp>
        <p:nvSpPr>
          <p:cNvPr id="3" name="Slayt Numarası Yer Tutucusu 2">
            <a:extLst>
              <a:ext uri="{FF2B5EF4-FFF2-40B4-BE49-F238E27FC236}">
                <a16:creationId xmlns:a16="http://schemas.microsoft.com/office/drawing/2014/main" id="{5056A3CF-E6C2-4FD4-393B-E564F1744DE8}"/>
              </a:ext>
            </a:extLst>
          </p:cNvPr>
          <p:cNvSpPr>
            <a:spLocks noGrp="1"/>
          </p:cNvSpPr>
          <p:nvPr>
            <p:ph type="sldNum" sz="quarter" idx="12"/>
          </p:nvPr>
        </p:nvSpPr>
        <p:spPr/>
        <p:txBody>
          <a:bodyPr/>
          <a:lstStyle/>
          <a:p>
            <a:fld id="{6B260E85-7597-45CD-99B5-EF43A7204A7E}" type="slidenum">
              <a:rPr lang="tr-TR" smtClean="0"/>
              <a:t>15</a:t>
            </a:fld>
            <a:endParaRPr lang="tr-TR"/>
          </a:p>
        </p:txBody>
      </p:sp>
    </p:spTree>
    <p:extLst>
      <p:ext uri="{BB962C8B-B14F-4D97-AF65-F5344CB8AC3E}">
        <p14:creationId xmlns:p14="http://schemas.microsoft.com/office/powerpoint/2010/main" val="9978031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9848"/>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1000"/>
                                  </p:stCondLst>
                                  <p:childTnLst>
                                    <p:set>
                                      <p:cBhvr>
                                        <p:cTn id="12" dur="1" fill="hold">
                                          <p:stCondLst>
                                            <p:cond delay="0"/>
                                          </p:stCondLst>
                                        </p:cTn>
                                        <p:tgtEl>
                                          <p:spTgt spid="8">
                                            <p:txEl>
                                              <p:pRg st="0" end="0"/>
                                            </p:txEl>
                                          </p:spTgt>
                                        </p:tgtEl>
                                        <p:attrNameLst>
                                          <p:attrName>style.visibility</p:attrName>
                                        </p:attrNameLst>
                                      </p:cBhvr>
                                      <p:to>
                                        <p:strVal val="visible"/>
                                      </p:to>
                                    </p:set>
                                    <p:animEffect transition="in" filter="fade">
                                      <p:cBhvr>
                                        <p:cTn id="13" dur="500"/>
                                        <p:tgtEl>
                                          <p:spTgt spid="8">
                                            <p:txEl>
                                              <p:pRg st="0" end="0"/>
                                            </p:txEl>
                                          </p:spTgt>
                                        </p:tgtEl>
                                      </p:cBhvr>
                                    </p:animEffect>
                                  </p:childTnLst>
                                </p:cTn>
                              </p:par>
                              <p:par>
                                <p:cTn id="14" presetID="10" presetClass="entr" presetSubtype="0" fill="hold" nodeType="withEffect">
                                  <p:stCondLst>
                                    <p:cond delay="1000"/>
                                  </p:stCondLst>
                                  <p:childTnLst>
                                    <p:set>
                                      <p:cBhvr>
                                        <p:cTn id="15" dur="1" fill="hold">
                                          <p:stCondLst>
                                            <p:cond delay="0"/>
                                          </p:stCondLst>
                                        </p:cTn>
                                        <p:tgtEl>
                                          <p:spTgt spid="8">
                                            <p:txEl>
                                              <p:pRg st="1" end="1"/>
                                            </p:txEl>
                                          </p:spTgt>
                                        </p:tgtEl>
                                        <p:attrNameLst>
                                          <p:attrName>style.visibility</p:attrName>
                                        </p:attrNameLst>
                                      </p:cBhvr>
                                      <p:to>
                                        <p:strVal val="visible"/>
                                      </p:to>
                                    </p:set>
                                    <p:animEffect transition="in" filter="fade">
                                      <p:cBhvr>
                                        <p:cTn id="16" dur="500"/>
                                        <p:tgtEl>
                                          <p:spTgt spid="8">
                                            <p:txEl>
                                              <p:pRg st="1" end="1"/>
                                            </p:txEl>
                                          </p:spTgt>
                                        </p:tgtEl>
                                      </p:cBhvr>
                                    </p:animEffect>
                                  </p:childTnLst>
                                </p:cTn>
                              </p:par>
                              <p:par>
                                <p:cTn id="17" presetID="10" presetClass="entr" presetSubtype="0" fill="hold" nodeType="withEffect">
                                  <p:stCondLst>
                                    <p:cond delay="1000"/>
                                  </p:stCondLst>
                                  <p:childTnLst>
                                    <p:set>
                                      <p:cBhvr>
                                        <p:cTn id="18" dur="1" fill="hold">
                                          <p:stCondLst>
                                            <p:cond delay="0"/>
                                          </p:stCondLst>
                                        </p:cTn>
                                        <p:tgtEl>
                                          <p:spTgt spid="8">
                                            <p:txEl>
                                              <p:pRg st="2" end="2"/>
                                            </p:txEl>
                                          </p:spTgt>
                                        </p:tgtEl>
                                        <p:attrNameLst>
                                          <p:attrName>style.visibility</p:attrName>
                                        </p:attrNameLst>
                                      </p:cBhvr>
                                      <p:to>
                                        <p:strVal val="visible"/>
                                      </p:to>
                                    </p:set>
                                    <p:animEffect transition="in" filter="fade">
                                      <p:cBhvr>
                                        <p:cTn id="19"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0">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2">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21A96D61-4614-783F-8F7D-0C2B78B67015}"/>
              </a:ext>
            </a:extLst>
          </p:cNvPr>
          <p:cNvSpPr>
            <a:spLocks noGrp="1"/>
          </p:cNvSpPr>
          <p:nvPr>
            <p:ph type="title"/>
          </p:nvPr>
        </p:nvSpPr>
        <p:spPr>
          <a:xfrm>
            <a:off x="7320466" y="609600"/>
            <a:ext cx="4140014" cy="1330839"/>
          </a:xfrm>
        </p:spPr>
        <p:txBody>
          <a:bodyPr vert="horz" lIns="91440" tIns="45720" rIns="91440" bIns="45720" rtlCol="0" anchor="ctr">
            <a:normAutofit/>
          </a:bodyPr>
          <a:lstStyle/>
          <a:p>
            <a:r>
              <a:rPr lang="en-US" sz="4400" dirty="0">
                <a:gradFill>
                  <a:gsLst>
                    <a:gs pos="35000">
                      <a:srgbClr val="FF6D76"/>
                    </a:gs>
                    <a:gs pos="70000">
                      <a:srgbClr val="DA45CB"/>
                    </a:gs>
                  </a:gsLst>
                  <a:lin ang="0" scaled="0"/>
                </a:gradFill>
              </a:rPr>
              <a:t>ATM NEDİR</a:t>
            </a:r>
            <a:r>
              <a:rPr lang="tr-TR" sz="4400" dirty="0">
                <a:gradFill>
                  <a:gsLst>
                    <a:gs pos="35000">
                      <a:srgbClr val="FF6D76"/>
                    </a:gs>
                    <a:gs pos="70000">
                      <a:srgbClr val="DA45CB"/>
                    </a:gs>
                  </a:gsLst>
                  <a:lin ang="0" scaled="0"/>
                </a:gradFill>
              </a:rPr>
              <a:t>?</a:t>
            </a:r>
            <a:endParaRPr lang="en-US" sz="4400" dirty="0">
              <a:gradFill>
                <a:gsLst>
                  <a:gs pos="35000">
                    <a:srgbClr val="FF6D76"/>
                  </a:gs>
                  <a:gs pos="70000">
                    <a:srgbClr val="DA45CB"/>
                  </a:gs>
                </a:gsLst>
                <a:lin ang="0" scaled="0"/>
              </a:gradFill>
            </a:endParaRPr>
          </a:p>
        </p:txBody>
      </p:sp>
      <p:pic>
        <p:nvPicPr>
          <p:cNvPr id="6" name="İçerik Yer Tutucusu 5" descr="para makinesi, metin, ATM, iç mekan içeren bir resim&#10;&#10;Açıklama otomatik olarak oluşturuldu">
            <a:extLst>
              <a:ext uri="{FF2B5EF4-FFF2-40B4-BE49-F238E27FC236}">
                <a16:creationId xmlns:a16="http://schemas.microsoft.com/office/drawing/2014/main" id="{37E08523-4261-3C7C-E2FF-DAC1F1F6942A}"/>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4956" r="6483"/>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4" name="Metin Yer Tutucusu 3">
            <a:extLst>
              <a:ext uri="{FF2B5EF4-FFF2-40B4-BE49-F238E27FC236}">
                <a16:creationId xmlns:a16="http://schemas.microsoft.com/office/drawing/2014/main" id="{0A82768A-A832-7F71-A212-4DBF87D6AB27}"/>
              </a:ext>
            </a:extLst>
          </p:cNvPr>
          <p:cNvSpPr>
            <a:spLocks noGrp="1"/>
          </p:cNvSpPr>
          <p:nvPr>
            <p:ph type="body" sz="half" idx="2"/>
          </p:nvPr>
        </p:nvSpPr>
        <p:spPr>
          <a:xfrm>
            <a:off x="7320465" y="2194102"/>
            <a:ext cx="4140013" cy="3908586"/>
          </a:xfrm>
        </p:spPr>
        <p:txBody>
          <a:bodyPr vert="horz" lIns="91440" tIns="45720" rIns="91440" bIns="45720" rtlCol="0">
            <a:normAutofit/>
          </a:bodyPr>
          <a:lstStyle/>
          <a:p>
            <a:r>
              <a:rPr lang="en-US" sz="2000" dirty="0"/>
              <a:t>Banka müşterilerine banka </a:t>
            </a:r>
            <a:r>
              <a:rPr lang="en-US" sz="2000" dirty="0" err="1"/>
              <a:t>şubesine</a:t>
            </a:r>
            <a:r>
              <a:rPr lang="en-US" sz="2000" dirty="0"/>
              <a:t> </a:t>
            </a:r>
            <a:r>
              <a:rPr lang="en-US" sz="2000" dirty="0" err="1"/>
              <a:t>gitmelerine</a:t>
            </a:r>
            <a:r>
              <a:rPr lang="en-US" sz="2000" dirty="0"/>
              <a:t> </a:t>
            </a:r>
            <a:r>
              <a:rPr lang="en-US" sz="2000" dirty="0" err="1"/>
              <a:t>gerek</a:t>
            </a:r>
            <a:r>
              <a:rPr lang="en-US" sz="2000" dirty="0"/>
              <a:t> </a:t>
            </a:r>
            <a:r>
              <a:rPr lang="en-US" sz="2000" dirty="0" err="1"/>
              <a:t>kalmadan</a:t>
            </a:r>
            <a:r>
              <a:rPr lang="en-US" sz="2000" dirty="0"/>
              <a:t> </a:t>
            </a:r>
            <a:r>
              <a:rPr lang="en-US" sz="2000" dirty="0" err="1"/>
              <a:t>hesaplarına</a:t>
            </a:r>
            <a:r>
              <a:rPr lang="en-US" sz="2000" dirty="0"/>
              <a:t> </a:t>
            </a:r>
            <a:r>
              <a:rPr lang="en-US" sz="2000" dirty="0" err="1"/>
              <a:t>erişerek</a:t>
            </a:r>
            <a:r>
              <a:rPr lang="en-US" sz="2000" dirty="0"/>
              <a:t> </a:t>
            </a:r>
            <a:r>
              <a:rPr lang="en-US" sz="2000" dirty="0" err="1"/>
              <a:t>nakit</a:t>
            </a:r>
            <a:r>
              <a:rPr lang="en-US" sz="2000" dirty="0"/>
              <a:t> para </a:t>
            </a:r>
            <a:r>
              <a:rPr lang="en-US" sz="2000" dirty="0" err="1"/>
              <a:t>çekme</a:t>
            </a:r>
            <a:r>
              <a:rPr lang="en-US" sz="2000" dirty="0"/>
              <a:t> </a:t>
            </a:r>
            <a:r>
              <a:rPr lang="en-US" sz="2000" dirty="0" err="1"/>
              <a:t>ve</a:t>
            </a:r>
            <a:r>
              <a:rPr lang="en-US" sz="2000" dirty="0"/>
              <a:t> </a:t>
            </a:r>
            <a:r>
              <a:rPr lang="en-US" sz="2000" dirty="0" err="1"/>
              <a:t>diğer</a:t>
            </a:r>
            <a:r>
              <a:rPr lang="en-US" sz="2000" dirty="0"/>
              <a:t> </a:t>
            </a:r>
            <a:r>
              <a:rPr lang="en-US" sz="2000" dirty="0" err="1"/>
              <a:t>finansal</a:t>
            </a:r>
            <a:r>
              <a:rPr lang="en-US" sz="2000" dirty="0"/>
              <a:t> </a:t>
            </a:r>
            <a:r>
              <a:rPr lang="en-US" sz="2000" dirty="0" err="1"/>
              <a:t>ve</a:t>
            </a:r>
            <a:r>
              <a:rPr lang="en-US" sz="2000" dirty="0"/>
              <a:t> </a:t>
            </a:r>
            <a:r>
              <a:rPr lang="en-US" sz="2000" dirty="0" err="1"/>
              <a:t>finansal</a:t>
            </a:r>
            <a:r>
              <a:rPr lang="en-US" sz="2000" dirty="0"/>
              <a:t> </a:t>
            </a:r>
            <a:r>
              <a:rPr lang="en-US" sz="2000" dirty="0" err="1"/>
              <a:t>olmayan</a:t>
            </a:r>
            <a:r>
              <a:rPr lang="en-US" sz="2000" dirty="0"/>
              <a:t> </a:t>
            </a:r>
            <a:r>
              <a:rPr lang="en-US" sz="2000" dirty="0" err="1"/>
              <a:t>işlemleri</a:t>
            </a:r>
            <a:r>
              <a:rPr lang="en-US" sz="2000" dirty="0"/>
              <a:t> </a:t>
            </a:r>
            <a:r>
              <a:rPr lang="en-US" sz="2000" dirty="0" err="1"/>
              <a:t>gerçekleştirme</a:t>
            </a:r>
            <a:r>
              <a:rPr lang="en-US" sz="2000" dirty="0"/>
              <a:t> </a:t>
            </a:r>
            <a:r>
              <a:rPr lang="en-US" sz="2000" dirty="0" err="1"/>
              <a:t>olanağı</a:t>
            </a:r>
            <a:r>
              <a:rPr lang="en-US" sz="2000" dirty="0"/>
              <a:t> </a:t>
            </a:r>
            <a:r>
              <a:rPr lang="en-US" sz="2000" dirty="0" err="1"/>
              <a:t>sağlayan</a:t>
            </a:r>
            <a:r>
              <a:rPr lang="en-US" sz="2000" dirty="0"/>
              <a:t> </a:t>
            </a:r>
            <a:r>
              <a:rPr lang="en-US" sz="2000" dirty="0" err="1"/>
              <a:t>bilgisayarlı</a:t>
            </a:r>
            <a:r>
              <a:rPr lang="en-US" sz="2000" dirty="0"/>
              <a:t> </a:t>
            </a:r>
            <a:r>
              <a:rPr lang="en-US" sz="2000" dirty="0" err="1"/>
              <a:t>bir</a:t>
            </a:r>
            <a:r>
              <a:rPr lang="en-US" sz="2000" dirty="0"/>
              <a:t> </a:t>
            </a:r>
            <a:r>
              <a:rPr lang="en-US" sz="2000" dirty="0" err="1"/>
              <a:t>makinedir</a:t>
            </a:r>
            <a:r>
              <a:rPr lang="en-US" sz="2000" dirty="0"/>
              <a:t>.</a:t>
            </a:r>
          </a:p>
        </p:txBody>
      </p:sp>
      <p:sp>
        <p:nvSpPr>
          <p:cNvPr id="3" name="Slayt Numarası Yer Tutucusu 2">
            <a:extLst>
              <a:ext uri="{FF2B5EF4-FFF2-40B4-BE49-F238E27FC236}">
                <a16:creationId xmlns:a16="http://schemas.microsoft.com/office/drawing/2014/main" id="{466BE71F-D684-ABDE-0DCC-9613499A2773}"/>
              </a:ext>
            </a:extLst>
          </p:cNvPr>
          <p:cNvSpPr>
            <a:spLocks noGrp="1"/>
          </p:cNvSpPr>
          <p:nvPr>
            <p:ph type="sldNum" sz="quarter" idx="12"/>
          </p:nvPr>
        </p:nvSpPr>
        <p:spPr/>
        <p:txBody>
          <a:bodyPr/>
          <a:lstStyle/>
          <a:p>
            <a:fld id="{6B260E85-7597-45CD-99B5-EF43A7204A7E}" type="slidenum">
              <a:rPr lang="tr-TR" smtClean="0"/>
              <a:t>2</a:t>
            </a:fld>
            <a:endParaRPr lang="tr-TR"/>
          </a:p>
        </p:txBody>
      </p:sp>
    </p:spTree>
    <p:extLst>
      <p:ext uri="{BB962C8B-B14F-4D97-AF65-F5344CB8AC3E}">
        <p14:creationId xmlns:p14="http://schemas.microsoft.com/office/powerpoint/2010/main" val="1690696012"/>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A630D811-ABA4-8CE2-FD1A-D8A87CCC1037}"/>
              </a:ext>
            </a:extLst>
          </p:cNvPr>
          <p:cNvSpPr>
            <a:spLocks noGrp="1"/>
          </p:cNvSpPr>
          <p:nvPr>
            <p:ph type="title"/>
          </p:nvPr>
        </p:nvSpPr>
        <p:spPr>
          <a:xfrm>
            <a:off x="876693" y="947655"/>
            <a:ext cx="4597747" cy="653081"/>
          </a:xfrm>
        </p:spPr>
        <p:txBody>
          <a:bodyPr vert="horz" lIns="91440" tIns="45720" rIns="91440" bIns="45720" rtlCol="0" anchor="b">
            <a:noAutofit/>
          </a:bodyPr>
          <a:lstStyle/>
          <a:p>
            <a:r>
              <a:rPr lang="en-US" sz="4400" kern="1200" dirty="0">
                <a:gradFill>
                  <a:gsLst>
                    <a:gs pos="35000">
                      <a:srgbClr val="FF6D76"/>
                    </a:gs>
                    <a:gs pos="70000">
                      <a:srgbClr val="DA45CB"/>
                    </a:gs>
                  </a:gsLst>
                  <a:lin ang="0" scaled="0"/>
                </a:gradFill>
                <a:latin typeface="+mj-lt"/>
                <a:ea typeface="+mj-ea"/>
                <a:cs typeface="+mj-cs"/>
              </a:rPr>
              <a:t>ATM TARİHÇESİ</a:t>
            </a:r>
          </a:p>
        </p:txBody>
      </p:sp>
      <p:sp>
        <p:nvSpPr>
          <p:cNvPr id="4" name="Metin Yer Tutucusu 3">
            <a:extLst>
              <a:ext uri="{FF2B5EF4-FFF2-40B4-BE49-F238E27FC236}">
                <a16:creationId xmlns:a16="http://schemas.microsoft.com/office/drawing/2014/main" id="{674B0CA1-AED3-AFE7-400B-A5915C54E5FC}"/>
              </a:ext>
            </a:extLst>
          </p:cNvPr>
          <p:cNvSpPr>
            <a:spLocks noGrp="1"/>
          </p:cNvSpPr>
          <p:nvPr>
            <p:ph type="body" sz="half" idx="2"/>
          </p:nvPr>
        </p:nvSpPr>
        <p:spPr>
          <a:xfrm>
            <a:off x="876693" y="1600736"/>
            <a:ext cx="4597746" cy="4234532"/>
          </a:xfrm>
        </p:spPr>
        <p:txBody>
          <a:bodyPr vert="horz" lIns="91440" tIns="45720" rIns="91440" bIns="45720" rtlCol="0" anchor="t">
            <a:noAutofit/>
          </a:bodyPr>
          <a:lstStyle/>
          <a:p>
            <a:r>
              <a:rPr lang="en-US" sz="2000" dirty="0" err="1"/>
              <a:t>İngiliz</a:t>
            </a:r>
            <a:r>
              <a:rPr lang="en-US" sz="2000" dirty="0"/>
              <a:t> </a:t>
            </a:r>
            <a:r>
              <a:rPr lang="en-US" sz="2000" dirty="0" err="1"/>
              <a:t>mühendis</a:t>
            </a:r>
            <a:r>
              <a:rPr lang="en-US" sz="2000" dirty="0"/>
              <a:t> John Shepherd-Barron, </a:t>
            </a:r>
            <a:r>
              <a:rPr lang="en-US" sz="2000" dirty="0" err="1"/>
              <a:t>bankacılık</a:t>
            </a:r>
            <a:r>
              <a:rPr lang="en-US" sz="2000" dirty="0"/>
              <a:t> </a:t>
            </a:r>
            <a:r>
              <a:rPr lang="en-US" sz="2000" dirty="0" err="1"/>
              <a:t>işlemlerini</a:t>
            </a:r>
            <a:r>
              <a:rPr lang="en-US" sz="2000" dirty="0"/>
              <a:t> </a:t>
            </a:r>
            <a:r>
              <a:rPr lang="en-US" sz="2000" dirty="0" err="1"/>
              <a:t>kolaylaştırmak</a:t>
            </a:r>
            <a:r>
              <a:rPr lang="en-US" sz="2000" dirty="0"/>
              <a:t> </a:t>
            </a:r>
            <a:r>
              <a:rPr lang="en-US" sz="2000" dirty="0" err="1"/>
              <a:t>amacıyla</a:t>
            </a:r>
            <a:r>
              <a:rPr lang="en-US" sz="2000" dirty="0"/>
              <a:t> </a:t>
            </a:r>
            <a:r>
              <a:rPr lang="en-US" sz="2000" dirty="0" err="1"/>
              <a:t>çalışan</a:t>
            </a:r>
            <a:r>
              <a:rPr lang="en-US" sz="2000" dirty="0"/>
              <a:t> </a:t>
            </a:r>
            <a:r>
              <a:rPr lang="en-US" sz="2000" dirty="0" err="1"/>
              <a:t>biri</a:t>
            </a:r>
            <a:r>
              <a:rPr lang="en-US" sz="2000" dirty="0"/>
              <a:t> </a:t>
            </a:r>
            <a:r>
              <a:rPr lang="en-US" sz="2000" dirty="0" err="1"/>
              <a:t>olarak</a:t>
            </a:r>
            <a:r>
              <a:rPr lang="en-US" sz="2000" dirty="0"/>
              <a:t> </a:t>
            </a:r>
            <a:r>
              <a:rPr lang="en-US" sz="2000" dirty="0" err="1"/>
              <a:t>tanınmaktadır</a:t>
            </a:r>
            <a:r>
              <a:rPr lang="en-US" sz="2000" dirty="0"/>
              <a:t>. </a:t>
            </a:r>
            <a:r>
              <a:rPr lang="en-US" sz="2000" dirty="0" err="1"/>
              <a:t>Onun</a:t>
            </a:r>
            <a:r>
              <a:rPr lang="en-US" sz="2000" dirty="0"/>
              <a:t> </a:t>
            </a:r>
            <a:r>
              <a:rPr lang="en-US" sz="2000" dirty="0" err="1"/>
              <a:t>öncülüğünde</a:t>
            </a:r>
            <a:r>
              <a:rPr lang="en-US" sz="2000" dirty="0"/>
              <a:t>, </a:t>
            </a:r>
            <a:r>
              <a:rPr lang="en-US" sz="2000" dirty="0" err="1"/>
              <a:t>Londra'da</a:t>
            </a:r>
            <a:r>
              <a:rPr lang="en-US" sz="2000" dirty="0"/>
              <a:t> 1967 </a:t>
            </a:r>
            <a:r>
              <a:rPr lang="en-US" sz="2000" dirty="0" err="1"/>
              <a:t>yılında</a:t>
            </a:r>
            <a:r>
              <a:rPr lang="en-US" sz="2000" dirty="0"/>
              <a:t> </a:t>
            </a:r>
            <a:r>
              <a:rPr lang="en-US" sz="2000" dirty="0" err="1"/>
              <a:t>kullanılmaya</a:t>
            </a:r>
            <a:r>
              <a:rPr lang="en-US" sz="2000" dirty="0"/>
              <a:t> </a:t>
            </a:r>
            <a:r>
              <a:rPr lang="en-US" sz="2000" dirty="0" err="1"/>
              <a:t>başlanan</a:t>
            </a:r>
            <a:r>
              <a:rPr lang="en-US" sz="2000" dirty="0"/>
              <a:t> </a:t>
            </a:r>
            <a:r>
              <a:rPr lang="en-US" sz="2000" dirty="0" err="1"/>
              <a:t>ATM'ler</a:t>
            </a:r>
            <a:r>
              <a:rPr lang="en-US" sz="2000" dirty="0"/>
              <a:t>, 50 </a:t>
            </a:r>
            <a:r>
              <a:rPr lang="en-US" sz="2000" dirty="0" err="1"/>
              <a:t>yıl</a:t>
            </a:r>
            <a:r>
              <a:rPr lang="en-US" sz="2000" dirty="0"/>
              <a:t> </a:t>
            </a:r>
            <a:r>
              <a:rPr lang="en-US" sz="2000" dirty="0" err="1"/>
              <a:t>sonra</a:t>
            </a:r>
            <a:r>
              <a:rPr lang="en-US" sz="2000" dirty="0"/>
              <a:t> </a:t>
            </a:r>
            <a:r>
              <a:rPr lang="en-US" sz="2000" dirty="0" err="1"/>
              <a:t>ülke</a:t>
            </a:r>
            <a:r>
              <a:rPr lang="en-US" sz="2000" dirty="0"/>
              <a:t> </a:t>
            </a:r>
            <a:r>
              <a:rPr lang="en-US" sz="2000" dirty="0" err="1"/>
              <a:t>çapında</a:t>
            </a:r>
            <a:r>
              <a:rPr lang="en-US" sz="2000" dirty="0"/>
              <a:t> </a:t>
            </a:r>
            <a:r>
              <a:rPr lang="en-US" sz="2000" dirty="0" err="1"/>
              <a:t>yaygın</a:t>
            </a:r>
            <a:r>
              <a:rPr lang="en-US" sz="2000" dirty="0"/>
              <a:t> </a:t>
            </a:r>
            <a:r>
              <a:rPr lang="en-US" sz="2000" dirty="0" err="1"/>
              <a:t>bir</a:t>
            </a:r>
            <a:r>
              <a:rPr lang="en-US" sz="2000" dirty="0"/>
              <a:t> </a:t>
            </a:r>
            <a:r>
              <a:rPr lang="en-US" sz="2000" dirty="0" err="1"/>
              <a:t>şekilde</a:t>
            </a:r>
            <a:r>
              <a:rPr lang="en-US" sz="2000" dirty="0"/>
              <a:t> </a:t>
            </a:r>
            <a:r>
              <a:rPr lang="en-US" sz="2000" dirty="0" err="1"/>
              <a:t>kullanılmaya</a:t>
            </a:r>
            <a:r>
              <a:rPr lang="en-US" sz="2000" dirty="0"/>
              <a:t> </a:t>
            </a:r>
            <a:r>
              <a:rPr lang="en-US" sz="2000" dirty="0" err="1"/>
              <a:t>başlamıştır</a:t>
            </a:r>
            <a:r>
              <a:rPr lang="en-US" sz="2000" dirty="0"/>
              <a:t>. Bu </a:t>
            </a:r>
            <a:r>
              <a:rPr lang="en-US" sz="2000" dirty="0" err="1"/>
              <a:t>makineler</a:t>
            </a:r>
            <a:r>
              <a:rPr lang="en-US" sz="2000" dirty="0"/>
              <a:t>, </a:t>
            </a:r>
            <a:r>
              <a:rPr lang="en-US" sz="2000" dirty="0" err="1"/>
              <a:t>finansal</a:t>
            </a:r>
            <a:r>
              <a:rPr lang="en-US" sz="2000" dirty="0"/>
              <a:t> </a:t>
            </a:r>
            <a:r>
              <a:rPr lang="en-US" sz="2000" dirty="0" err="1"/>
              <a:t>işlemleri</a:t>
            </a:r>
            <a:r>
              <a:rPr lang="en-US" sz="2000" dirty="0"/>
              <a:t> </a:t>
            </a:r>
            <a:r>
              <a:rPr lang="en-US" sz="2000" dirty="0" err="1"/>
              <a:t>daha</a:t>
            </a:r>
            <a:r>
              <a:rPr lang="en-US" sz="2000" dirty="0"/>
              <a:t> </a:t>
            </a:r>
            <a:r>
              <a:rPr lang="en-US" sz="2000" dirty="0" err="1"/>
              <a:t>erişilebilir</a:t>
            </a:r>
            <a:r>
              <a:rPr lang="en-US" sz="2000" dirty="0"/>
              <a:t> hale </a:t>
            </a:r>
            <a:r>
              <a:rPr lang="en-US" sz="2000" dirty="0" err="1"/>
              <a:t>getirerek</a:t>
            </a:r>
            <a:r>
              <a:rPr lang="en-US" sz="2000" dirty="0"/>
              <a:t> </a:t>
            </a:r>
            <a:r>
              <a:rPr lang="en-US" sz="2000" dirty="0" err="1"/>
              <a:t>büyük</a:t>
            </a:r>
            <a:r>
              <a:rPr lang="en-US" sz="2000" dirty="0"/>
              <a:t> </a:t>
            </a:r>
            <a:r>
              <a:rPr lang="en-US" sz="2000" dirty="0" err="1"/>
              <a:t>bir</a:t>
            </a:r>
            <a:r>
              <a:rPr lang="en-US" sz="2000" dirty="0"/>
              <a:t> </a:t>
            </a:r>
            <a:r>
              <a:rPr lang="en-US" sz="2000" dirty="0" err="1"/>
              <a:t>kolaylık</a:t>
            </a:r>
            <a:r>
              <a:rPr lang="en-US" sz="2000" dirty="0"/>
              <a:t> </a:t>
            </a:r>
            <a:r>
              <a:rPr lang="en-US" sz="2000" dirty="0" err="1"/>
              <a:t>sağlamış</a:t>
            </a:r>
            <a:r>
              <a:rPr lang="en-US" sz="2000" dirty="0"/>
              <a:t> </a:t>
            </a:r>
            <a:r>
              <a:rPr lang="en-US" sz="2000" dirty="0" err="1"/>
              <a:t>ve</a:t>
            </a:r>
            <a:r>
              <a:rPr lang="en-US" sz="2000" dirty="0"/>
              <a:t> </a:t>
            </a:r>
            <a:r>
              <a:rPr lang="en-US" sz="2000" dirty="0" err="1"/>
              <a:t>bankacılık</a:t>
            </a:r>
            <a:r>
              <a:rPr lang="en-US" sz="2000" dirty="0"/>
              <a:t> </a:t>
            </a:r>
            <a:r>
              <a:rPr lang="en-US" sz="2000" dirty="0" err="1"/>
              <a:t>sektöründe</a:t>
            </a:r>
            <a:r>
              <a:rPr lang="en-US" sz="2000" dirty="0"/>
              <a:t> </a:t>
            </a:r>
            <a:r>
              <a:rPr lang="en-US" sz="2000" dirty="0" err="1"/>
              <a:t>önemli</a:t>
            </a:r>
            <a:r>
              <a:rPr lang="en-US" sz="2000" dirty="0"/>
              <a:t> </a:t>
            </a:r>
            <a:r>
              <a:rPr lang="en-US" sz="2000" dirty="0" err="1"/>
              <a:t>bir</a:t>
            </a:r>
            <a:r>
              <a:rPr lang="en-US" sz="2000" dirty="0"/>
              <a:t> </a:t>
            </a:r>
            <a:r>
              <a:rPr lang="en-US" sz="2000" dirty="0" err="1"/>
              <a:t>dönüm</a:t>
            </a:r>
            <a:r>
              <a:rPr lang="en-US" sz="2000" dirty="0"/>
              <a:t> </a:t>
            </a:r>
            <a:r>
              <a:rPr lang="en-US" sz="2000" dirty="0" err="1"/>
              <a:t>noktası</a:t>
            </a:r>
            <a:r>
              <a:rPr lang="en-US" sz="2000" dirty="0"/>
              <a:t> </a:t>
            </a:r>
            <a:r>
              <a:rPr lang="en-US" sz="2000" dirty="0" err="1"/>
              <a:t>olmuştur</a:t>
            </a:r>
            <a:r>
              <a:rPr lang="en-US" sz="2000" dirty="0"/>
              <a:t>. [1]</a:t>
            </a:r>
          </a:p>
          <a:p>
            <a:r>
              <a:rPr lang="en-US" sz="1700" dirty="0"/>
              <a:t>tablo-1 de atm </a:t>
            </a:r>
            <a:r>
              <a:rPr lang="en-US" sz="1700" dirty="0" err="1"/>
              <a:t>makinesini</a:t>
            </a:r>
            <a:r>
              <a:rPr lang="en-US" sz="1700" dirty="0"/>
              <a:t> </a:t>
            </a:r>
            <a:r>
              <a:rPr lang="en-US" sz="1700" dirty="0" err="1"/>
              <a:t>tarihçesini</a:t>
            </a:r>
            <a:r>
              <a:rPr lang="en-US" sz="1700" dirty="0"/>
              <a:t> </a:t>
            </a:r>
            <a:r>
              <a:rPr lang="en-US" sz="1700" dirty="0" err="1"/>
              <a:t>görmektesiniz</a:t>
            </a:r>
            <a:endParaRPr lang="en-US" sz="1700" dirty="0"/>
          </a:p>
        </p:txBody>
      </p:sp>
      <p:grpSp>
        <p:nvGrpSpPr>
          <p:cNvPr id="44" name="Group 9">
            <a:extLst>
              <a:ext uri="{FF2B5EF4-FFF2-40B4-BE49-F238E27FC236}">
                <a16:creationId xmlns:a16="http://schemas.microsoft.com/office/drawing/2014/main" id="{1FD67D68-9B83-C338-8342-3348D8F223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45" name="Rectangle 10">
              <a:extLst>
                <a:ext uri="{FF2B5EF4-FFF2-40B4-BE49-F238E27FC236}">
                  <a16:creationId xmlns:a16="http://schemas.microsoft.com/office/drawing/2014/main" id="{1E397F34-6B84-0D3B-0F29-B1D134B3B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BD98075-BFC1-BE9C-7FB7-23FE55E433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İçerik Yer Tutucusu 4">
            <a:extLst>
              <a:ext uri="{FF2B5EF4-FFF2-40B4-BE49-F238E27FC236}">
                <a16:creationId xmlns:a16="http://schemas.microsoft.com/office/drawing/2014/main" id="{E614A027-F69C-2850-56B7-F011A159337D}"/>
              </a:ext>
            </a:extLst>
          </p:cNvPr>
          <p:cNvGraphicFramePr>
            <a:graphicFrameLocks noGrp="1"/>
          </p:cNvGraphicFramePr>
          <p:nvPr>
            <p:ph idx="1"/>
            <p:extLst>
              <p:ext uri="{D42A27DB-BD31-4B8C-83A1-F6EECF244321}">
                <p14:modId xmlns:p14="http://schemas.microsoft.com/office/powerpoint/2010/main" val="1141724691"/>
              </p:ext>
            </p:extLst>
          </p:nvPr>
        </p:nvGraphicFramePr>
        <p:xfrm>
          <a:off x="5474439" y="947655"/>
          <a:ext cx="6448272" cy="4887613"/>
        </p:xfrm>
        <a:graphic>
          <a:graphicData uri="http://schemas.openxmlformats.org/drawingml/2006/table">
            <a:tbl>
              <a:tblPr firstRow="1" bandRow="1">
                <a:tableStyleId>{5C22544A-7EE6-4342-B048-85BDC9FD1C3A}</a:tableStyleId>
              </a:tblPr>
              <a:tblGrid>
                <a:gridCol w="1122847">
                  <a:extLst>
                    <a:ext uri="{9D8B030D-6E8A-4147-A177-3AD203B41FA5}">
                      <a16:colId xmlns:a16="http://schemas.microsoft.com/office/drawing/2014/main" val="900257564"/>
                    </a:ext>
                  </a:extLst>
                </a:gridCol>
                <a:gridCol w="5325425">
                  <a:extLst>
                    <a:ext uri="{9D8B030D-6E8A-4147-A177-3AD203B41FA5}">
                      <a16:colId xmlns:a16="http://schemas.microsoft.com/office/drawing/2014/main" val="1121138433"/>
                    </a:ext>
                  </a:extLst>
                </a:gridCol>
              </a:tblGrid>
              <a:tr h="337077">
                <a:tc>
                  <a:txBody>
                    <a:bodyPr/>
                    <a:lstStyle/>
                    <a:p>
                      <a:r>
                        <a:rPr lang="tr-TR" sz="1500"/>
                        <a:t>Yıl</a:t>
                      </a:r>
                    </a:p>
                  </a:txBody>
                  <a:tcPr marL="76608" marR="76608" marT="38304" marB="38304"/>
                </a:tc>
                <a:tc>
                  <a:txBody>
                    <a:bodyPr/>
                    <a:lstStyle/>
                    <a:p>
                      <a:r>
                        <a:rPr lang="tr-TR" sz="1500"/>
                        <a:t>Olay</a:t>
                      </a:r>
                    </a:p>
                  </a:txBody>
                  <a:tcPr marL="76608" marR="76608" marT="38304" marB="38304"/>
                </a:tc>
                <a:extLst>
                  <a:ext uri="{0D108BD9-81ED-4DB2-BD59-A6C34878D82A}">
                    <a16:rowId xmlns:a16="http://schemas.microsoft.com/office/drawing/2014/main" val="3688575621"/>
                  </a:ext>
                </a:extLst>
              </a:tr>
              <a:tr h="1026551">
                <a:tc>
                  <a:txBody>
                    <a:bodyPr/>
                    <a:lstStyle/>
                    <a:p>
                      <a:r>
                        <a:rPr lang="tr-TR" sz="1500" dirty="0"/>
                        <a:t>1967</a:t>
                      </a:r>
                    </a:p>
                  </a:txBody>
                  <a:tcPr marL="76608" marR="76608" marT="38304" marB="38304"/>
                </a:tc>
                <a:tc>
                  <a:txBody>
                    <a:bodyPr/>
                    <a:lstStyle/>
                    <a:p>
                      <a:r>
                        <a:rPr lang="tr-TR" sz="1500" b="0" i="0" kern="1200">
                          <a:solidFill>
                            <a:schemeClr val="dk1"/>
                          </a:solidFill>
                          <a:effectLst/>
                          <a:latin typeface="+mn-lt"/>
                          <a:ea typeface="+mn-ea"/>
                          <a:cs typeface="+mn-cs"/>
                        </a:rPr>
                        <a:t>İngiliz mühendis John Shepherd-Barron, bankacılık işlemlerini kolaylaştırmak için ATM'yi tasarlar ve Londra'da ilk kez kullanılmaya başlanır.</a:t>
                      </a:r>
                      <a:endParaRPr lang="tr-TR" sz="1500"/>
                    </a:p>
                  </a:txBody>
                  <a:tcPr marL="76608" marR="76608" marT="38304" marB="38304"/>
                </a:tc>
                <a:extLst>
                  <a:ext uri="{0D108BD9-81ED-4DB2-BD59-A6C34878D82A}">
                    <a16:rowId xmlns:a16="http://schemas.microsoft.com/office/drawing/2014/main" val="2993553695"/>
                  </a:ext>
                </a:extLst>
              </a:tr>
              <a:tr h="566902">
                <a:tc>
                  <a:txBody>
                    <a:bodyPr/>
                    <a:lstStyle/>
                    <a:p>
                      <a:r>
                        <a:rPr lang="tr-TR" sz="1500"/>
                        <a:t>1972</a:t>
                      </a:r>
                    </a:p>
                  </a:txBody>
                  <a:tcPr marL="76608" marR="76608" marT="38304" marB="38304"/>
                </a:tc>
                <a:tc>
                  <a:txBody>
                    <a:bodyPr/>
                    <a:lstStyle/>
                    <a:p>
                      <a:pPr fontAlgn="base"/>
                      <a:r>
                        <a:rPr lang="tr-TR" sz="1500">
                          <a:effectLst/>
                        </a:rPr>
                        <a:t>İlk Amerikan ATM'si, New York'ta Chemical Bank tarafından faaliyete geçirilir.</a:t>
                      </a:r>
                    </a:p>
                  </a:txBody>
                  <a:tcPr marL="76608" marR="76608" marT="38304" marB="38304" anchor="ctr"/>
                </a:tc>
                <a:extLst>
                  <a:ext uri="{0D108BD9-81ED-4DB2-BD59-A6C34878D82A}">
                    <a16:rowId xmlns:a16="http://schemas.microsoft.com/office/drawing/2014/main" val="4094515915"/>
                  </a:ext>
                </a:extLst>
              </a:tr>
              <a:tr h="796727">
                <a:tc>
                  <a:txBody>
                    <a:bodyPr/>
                    <a:lstStyle/>
                    <a:p>
                      <a:r>
                        <a:rPr lang="tr-TR" sz="1500"/>
                        <a:t>1980</a:t>
                      </a:r>
                    </a:p>
                  </a:txBody>
                  <a:tcPr marL="76608" marR="76608" marT="38304" marB="38304"/>
                </a:tc>
                <a:tc>
                  <a:txBody>
                    <a:bodyPr/>
                    <a:lstStyle/>
                    <a:p>
                      <a:pPr fontAlgn="base"/>
                      <a:r>
                        <a:rPr lang="tr-TR" sz="1500">
                          <a:effectLst/>
                        </a:rPr>
                        <a:t>ATM'ler, geniş bir şekilde dünya çapında kullanılmaya başlar ve finansal sistemin ayrılmaz bir parçası haline gelir.</a:t>
                      </a:r>
                    </a:p>
                  </a:txBody>
                  <a:tcPr marL="76608" marR="76608" marT="38304" marB="38304" anchor="ctr"/>
                </a:tc>
                <a:extLst>
                  <a:ext uri="{0D108BD9-81ED-4DB2-BD59-A6C34878D82A}">
                    <a16:rowId xmlns:a16="http://schemas.microsoft.com/office/drawing/2014/main" val="381434567"/>
                  </a:ext>
                </a:extLst>
              </a:tr>
              <a:tr h="566902">
                <a:tc>
                  <a:txBody>
                    <a:bodyPr/>
                    <a:lstStyle/>
                    <a:p>
                      <a:r>
                        <a:rPr lang="tr-TR" sz="1500"/>
                        <a:t>1990’lar</a:t>
                      </a:r>
                    </a:p>
                  </a:txBody>
                  <a:tcPr marL="76608" marR="76608" marT="38304" marB="38304"/>
                </a:tc>
                <a:tc>
                  <a:txBody>
                    <a:bodyPr/>
                    <a:lstStyle/>
                    <a:p>
                      <a:pPr fontAlgn="base"/>
                      <a:r>
                        <a:rPr lang="tr-TR" sz="1500">
                          <a:effectLst/>
                        </a:rPr>
                        <a:t>ATM'lerdeki teknolojik gelişmeler, ek fonksiyonlar ve daha güvenli işlemlerle birlikte gelir.</a:t>
                      </a:r>
                    </a:p>
                  </a:txBody>
                  <a:tcPr marL="76608" marR="76608" marT="38304" marB="38304" anchor="ctr"/>
                </a:tc>
                <a:extLst>
                  <a:ext uri="{0D108BD9-81ED-4DB2-BD59-A6C34878D82A}">
                    <a16:rowId xmlns:a16="http://schemas.microsoft.com/office/drawing/2014/main" val="2757236995"/>
                  </a:ext>
                </a:extLst>
              </a:tr>
              <a:tr h="796727">
                <a:tc>
                  <a:txBody>
                    <a:bodyPr/>
                    <a:lstStyle/>
                    <a:p>
                      <a:r>
                        <a:rPr lang="tr-TR" sz="1500"/>
                        <a:t>2000’ler</a:t>
                      </a:r>
                    </a:p>
                  </a:txBody>
                  <a:tcPr marL="76608" marR="76608" marT="38304" marB="38304"/>
                </a:tc>
                <a:tc>
                  <a:txBody>
                    <a:bodyPr/>
                    <a:lstStyle/>
                    <a:p>
                      <a:pPr fontAlgn="base"/>
                      <a:r>
                        <a:rPr lang="tr-TR" sz="1500">
                          <a:effectLst/>
                        </a:rPr>
                        <a:t>ATM'ler, dokunmatik ekranlar, hızlı işlem seçenekleri ve kart dışı para çekme gibi yenilikçi özelliklerle donatılmaya başlar.</a:t>
                      </a:r>
                    </a:p>
                  </a:txBody>
                  <a:tcPr marL="76608" marR="76608" marT="38304" marB="38304" anchor="ctr"/>
                </a:tc>
                <a:extLst>
                  <a:ext uri="{0D108BD9-81ED-4DB2-BD59-A6C34878D82A}">
                    <a16:rowId xmlns:a16="http://schemas.microsoft.com/office/drawing/2014/main" val="2415926383"/>
                  </a:ext>
                </a:extLst>
              </a:tr>
              <a:tr h="796727">
                <a:tc>
                  <a:txBody>
                    <a:bodyPr/>
                    <a:lstStyle/>
                    <a:p>
                      <a:r>
                        <a:rPr lang="tr-TR" sz="1500"/>
                        <a:t>2020’ler</a:t>
                      </a:r>
                    </a:p>
                  </a:txBody>
                  <a:tcPr marL="76608" marR="76608" marT="38304" marB="38304"/>
                </a:tc>
                <a:tc>
                  <a:txBody>
                    <a:bodyPr/>
                    <a:lstStyle/>
                    <a:p>
                      <a:pPr fontAlgn="base"/>
                      <a:r>
                        <a:rPr lang="tr-TR" sz="1500" dirty="0">
                          <a:effectLst/>
                        </a:rPr>
                        <a:t>Mobil bankacılık uygulamalarının yükselmesine rağmen, ATM'ler hala dünya genelinde yaygın olarak kullanılmaktadır.</a:t>
                      </a:r>
                    </a:p>
                  </a:txBody>
                  <a:tcPr marL="76608" marR="76608" marT="38304" marB="38304" anchor="ctr"/>
                </a:tc>
                <a:extLst>
                  <a:ext uri="{0D108BD9-81ED-4DB2-BD59-A6C34878D82A}">
                    <a16:rowId xmlns:a16="http://schemas.microsoft.com/office/drawing/2014/main" val="3004280422"/>
                  </a:ext>
                </a:extLst>
              </a:tr>
            </a:tbl>
          </a:graphicData>
        </a:graphic>
      </p:graphicFrame>
      <p:sp>
        <p:nvSpPr>
          <p:cNvPr id="3" name="Slayt Numarası Yer Tutucusu 2">
            <a:extLst>
              <a:ext uri="{FF2B5EF4-FFF2-40B4-BE49-F238E27FC236}">
                <a16:creationId xmlns:a16="http://schemas.microsoft.com/office/drawing/2014/main" id="{3D216175-9F7B-229D-46B7-14924F80C896}"/>
              </a:ext>
            </a:extLst>
          </p:cNvPr>
          <p:cNvSpPr>
            <a:spLocks noGrp="1"/>
          </p:cNvSpPr>
          <p:nvPr>
            <p:ph type="sldNum" sz="quarter" idx="12"/>
          </p:nvPr>
        </p:nvSpPr>
        <p:spPr/>
        <p:txBody>
          <a:bodyPr/>
          <a:lstStyle/>
          <a:p>
            <a:fld id="{6B260E85-7597-45CD-99B5-EF43A7204A7E}" type="slidenum">
              <a:rPr lang="tr-TR" smtClean="0"/>
              <a:t>3</a:t>
            </a:fld>
            <a:endParaRPr lang="tr-TR"/>
          </a:p>
        </p:txBody>
      </p:sp>
    </p:spTree>
    <p:extLst>
      <p:ext uri="{BB962C8B-B14F-4D97-AF65-F5344CB8AC3E}">
        <p14:creationId xmlns:p14="http://schemas.microsoft.com/office/powerpoint/2010/main" val="4272785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AC342DE-CF68-13C4-13DD-0FBC376D2714}"/>
              </a:ext>
            </a:extLst>
          </p:cNvPr>
          <p:cNvSpPr>
            <a:spLocks noGrp="1"/>
          </p:cNvSpPr>
          <p:nvPr>
            <p:ph type="title"/>
          </p:nvPr>
        </p:nvSpPr>
        <p:spPr>
          <a:xfrm>
            <a:off x="-5025" y="845394"/>
            <a:ext cx="3209865" cy="1224028"/>
          </a:xfrm>
        </p:spPr>
        <p:txBody>
          <a:bodyPr vert="horz" lIns="91440" tIns="45720" rIns="91440" bIns="45720" rtlCol="0" anchor="t">
            <a:normAutofit/>
          </a:bodyPr>
          <a:lstStyle/>
          <a:p>
            <a:r>
              <a:rPr lang="en-US" sz="3600" kern="1200" dirty="0">
                <a:gradFill>
                  <a:gsLst>
                    <a:gs pos="35000">
                      <a:srgbClr val="FF6D76"/>
                    </a:gs>
                    <a:gs pos="70000">
                      <a:srgbClr val="DA45CB"/>
                    </a:gs>
                  </a:gsLst>
                  <a:lin ang="0" scaled="0"/>
                </a:gradFill>
                <a:latin typeface="+mj-lt"/>
                <a:ea typeface="+mj-ea"/>
                <a:cs typeface="+mj-cs"/>
              </a:rPr>
              <a:t>Me</a:t>
            </a:r>
            <a:r>
              <a:rPr lang="tr-TR" sz="3600" kern="1200" dirty="0" err="1">
                <a:gradFill>
                  <a:gsLst>
                    <a:gs pos="35000">
                      <a:srgbClr val="FF6D76"/>
                    </a:gs>
                    <a:gs pos="70000">
                      <a:srgbClr val="DA45CB"/>
                    </a:gs>
                  </a:gsLst>
                  <a:lin ang="0" scaled="0"/>
                </a:gradFill>
                <a:latin typeface="+mj-lt"/>
                <a:ea typeface="+mj-ea"/>
                <a:cs typeface="+mj-cs"/>
              </a:rPr>
              <a:t>vc</a:t>
            </a:r>
            <a:r>
              <a:rPr lang="en-US" sz="3600" kern="1200" dirty="0" err="1">
                <a:gradFill>
                  <a:gsLst>
                    <a:gs pos="35000">
                      <a:srgbClr val="FF6D76"/>
                    </a:gs>
                    <a:gs pos="70000">
                      <a:srgbClr val="DA45CB"/>
                    </a:gs>
                  </a:gsLst>
                  <a:lin ang="0" scaled="0"/>
                </a:gradFill>
                <a:latin typeface="+mj-lt"/>
                <a:ea typeface="+mj-ea"/>
                <a:cs typeface="+mj-cs"/>
              </a:rPr>
              <a:t>ut</a:t>
            </a:r>
            <a:r>
              <a:rPr lang="en-US" sz="3600" kern="1200" dirty="0">
                <a:gradFill>
                  <a:gsLst>
                    <a:gs pos="35000">
                      <a:srgbClr val="FF6D76"/>
                    </a:gs>
                    <a:gs pos="70000">
                      <a:srgbClr val="DA45CB"/>
                    </a:gs>
                  </a:gsLst>
                  <a:lin ang="0" scaled="0"/>
                </a:gradFill>
                <a:latin typeface="+mj-lt"/>
                <a:ea typeface="+mj-ea"/>
                <a:cs typeface="+mj-cs"/>
              </a:rPr>
              <a:t> A</a:t>
            </a:r>
            <a:r>
              <a:rPr lang="tr-TR" sz="3600" kern="1200" dirty="0">
                <a:gradFill>
                  <a:gsLst>
                    <a:gs pos="35000">
                      <a:srgbClr val="FF6D76"/>
                    </a:gs>
                    <a:gs pos="70000">
                      <a:srgbClr val="DA45CB"/>
                    </a:gs>
                  </a:gsLst>
                  <a:lin ang="0" scaled="0"/>
                </a:gradFill>
                <a:latin typeface="+mj-lt"/>
                <a:ea typeface="+mj-ea"/>
                <a:cs typeface="+mj-cs"/>
              </a:rPr>
              <a:t>TM</a:t>
            </a:r>
            <a:r>
              <a:rPr lang="en-US" sz="3600" kern="1200" dirty="0">
                <a:gradFill>
                  <a:gsLst>
                    <a:gs pos="35000">
                      <a:srgbClr val="FF6D76"/>
                    </a:gs>
                    <a:gs pos="70000">
                      <a:srgbClr val="DA45CB"/>
                    </a:gs>
                  </a:gsLst>
                  <a:lin ang="0" scaled="0"/>
                </a:gradFill>
                <a:latin typeface="+mj-lt"/>
                <a:ea typeface="+mj-ea"/>
                <a:cs typeface="+mj-cs"/>
              </a:rPr>
              <a:t>’</a:t>
            </a:r>
            <a:r>
              <a:rPr lang="en-US" sz="3600" kern="1200" dirty="0" err="1">
                <a:gradFill>
                  <a:gsLst>
                    <a:gs pos="35000">
                      <a:srgbClr val="FF6D76"/>
                    </a:gs>
                    <a:gs pos="70000">
                      <a:srgbClr val="DA45CB"/>
                    </a:gs>
                  </a:gsLst>
                  <a:lin ang="0" scaled="0"/>
                </a:gradFill>
                <a:latin typeface="+mj-lt"/>
                <a:ea typeface="+mj-ea"/>
                <a:cs typeface="+mj-cs"/>
              </a:rPr>
              <a:t>ler</a:t>
            </a:r>
            <a:r>
              <a:rPr lang="en-US" sz="3600" kern="1200" dirty="0">
                <a:gradFill>
                  <a:gsLst>
                    <a:gs pos="35000">
                      <a:srgbClr val="FF6D76"/>
                    </a:gs>
                    <a:gs pos="70000">
                      <a:srgbClr val="DA45CB"/>
                    </a:gs>
                  </a:gsLst>
                  <a:lin ang="0" scaled="0"/>
                </a:gradFill>
                <a:latin typeface="+mj-lt"/>
                <a:ea typeface="+mj-ea"/>
                <a:cs typeface="+mj-cs"/>
              </a:rPr>
              <a:t> </a:t>
            </a:r>
            <a:r>
              <a:rPr lang="en-US" sz="3600" kern="1200" dirty="0" err="1">
                <a:gradFill>
                  <a:gsLst>
                    <a:gs pos="35000">
                      <a:srgbClr val="FF6D76"/>
                    </a:gs>
                    <a:gs pos="70000">
                      <a:srgbClr val="DA45CB"/>
                    </a:gs>
                  </a:gsLst>
                  <a:lin ang="0" scaled="0"/>
                </a:gradFill>
                <a:latin typeface="+mj-lt"/>
                <a:ea typeface="+mj-ea"/>
                <a:cs typeface="+mj-cs"/>
              </a:rPr>
              <a:t>Nasıl</a:t>
            </a:r>
            <a:r>
              <a:rPr lang="en-US" sz="3600" kern="1200" dirty="0">
                <a:gradFill>
                  <a:gsLst>
                    <a:gs pos="35000">
                      <a:srgbClr val="FF6D76"/>
                    </a:gs>
                    <a:gs pos="70000">
                      <a:srgbClr val="DA45CB"/>
                    </a:gs>
                  </a:gsLst>
                  <a:lin ang="0" scaled="0"/>
                </a:gradFill>
                <a:latin typeface="+mj-lt"/>
                <a:ea typeface="+mj-ea"/>
                <a:cs typeface="+mj-cs"/>
              </a:rPr>
              <a:t> </a:t>
            </a:r>
            <a:r>
              <a:rPr lang="en-US" sz="3600" kern="1200" dirty="0" err="1">
                <a:gradFill>
                  <a:gsLst>
                    <a:gs pos="35000">
                      <a:srgbClr val="FF6D76"/>
                    </a:gs>
                    <a:gs pos="70000">
                      <a:srgbClr val="DA45CB"/>
                    </a:gs>
                  </a:gsLst>
                  <a:lin ang="0" scaled="0"/>
                </a:gradFill>
                <a:latin typeface="+mj-lt"/>
                <a:ea typeface="+mj-ea"/>
                <a:cs typeface="+mj-cs"/>
              </a:rPr>
              <a:t>Çalışıyor</a:t>
            </a:r>
            <a:r>
              <a:rPr lang="tr-TR" sz="3600" kern="1200" dirty="0">
                <a:gradFill>
                  <a:gsLst>
                    <a:gs pos="35000">
                      <a:srgbClr val="FF6D76"/>
                    </a:gs>
                    <a:gs pos="70000">
                      <a:srgbClr val="DA45CB"/>
                    </a:gs>
                  </a:gsLst>
                  <a:lin ang="0" scaled="0"/>
                </a:gradFill>
                <a:latin typeface="+mj-lt"/>
                <a:ea typeface="+mj-ea"/>
                <a:cs typeface="+mj-cs"/>
              </a:rPr>
              <a:t>?</a:t>
            </a:r>
            <a:endParaRPr lang="en-US" sz="3600" kern="1200" dirty="0">
              <a:gradFill>
                <a:gsLst>
                  <a:gs pos="35000">
                    <a:srgbClr val="FF6D76"/>
                  </a:gs>
                  <a:gs pos="70000">
                    <a:srgbClr val="DA45CB"/>
                  </a:gs>
                </a:gsLst>
                <a:lin ang="0" scaled="0"/>
              </a:gradFill>
              <a:latin typeface="+mj-lt"/>
              <a:ea typeface="+mj-ea"/>
              <a:cs typeface="+mj-cs"/>
            </a:endParaRPr>
          </a:p>
        </p:txBody>
      </p:sp>
      <p:grpSp>
        <p:nvGrpSpPr>
          <p:cNvPr id="25" name="Group 9">
            <a:extLst>
              <a:ext uri="{FF2B5EF4-FFF2-40B4-BE49-F238E27FC236}">
                <a16:creationId xmlns:a16="http://schemas.microsoft.com/office/drawing/2014/main" id="{7E0FE442-FDE7-03A0-48D0-17C4325DB29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11" name="Rectangle 10">
              <a:extLst>
                <a:ext uri="{FF2B5EF4-FFF2-40B4-BE49-F238E27FC236}">
                  <a16:creationId xmlns:a16="http://schemas.microsoft.com/office/drawing/2014/main" id="{45A187A5-6081-1B66-F1E9-CB90253CCB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1122D013-AC81-41D9-9EAC-40AF25940B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7" name="AtmSecurityVideo">
            <a:hlinkClick r:id="" action="ppaction://media"/>
            <a:extLst>
              <a:ext uri="{FF2B5EF4-FFF2-40B4-BE49-F238E27FC236}">
                <a16:creationId xmlns:a16="http://schemas.microsoft.com/office/drawing/2014/main" id="{A74C7B2A-31B2-B0A0-6DCE-B9CC97F80B00}"/>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3204840" y="0"/>
            <a:ext cx="8984443" cy="6737718"/>
          </a:xfrm>
        </p:spPr>
      </p:pic>
      <p:sp>
        <p:nvSpPr>
          <p:cNvPr id="8" name="Metin Yer Tutucusu 3">
            <a:extLst>
              <a:ext uri="{FF2B5EF4-FFF2-40B4-BE49-F238E27FC236}">
                <a16:creationId xmlns:a16="http://schemas.microsoft.com/office/drawing/2014/main" id="{E789C474-FBA7-EC4B-6D2E-B9CC9555E6DB}"/>
              </a:ext>
            </a:extLst>
          </p:cNvPr>
          <p:cNvSpPr txBox="1">
            <a:spLocks/>
          </p:cNvSpPr>
          <p:nvPr/>
        </p:nvSpPr>
        <p:spPr>
          <a:xfrm>
            <a:off x="2799183" y="6407857"/>
            <a:ext cx="490468" cy="391542"/>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t>[</a:t>
            </a:r>
            <a:r>
              <a:rPr lang="tr-TR" sz="2000" dirty="0"/>
              <a:t>2</a:t>
            </a:r>
            <a:r>
              <a:rPr lang="en-US" sz="2000" dirty="0"/>
              <a:t>]</a:t>
            </a:r>
          </a:p>
        </p:txBody>
      </p:sp>
      <p:sp>
        <p:nvSpPr>
          <p:cNvPr id="3" name="Slayt Numarası Yer Tutucusu 2">
            <a:extLst>
              <a:ext uri="{FF2B5EF4-FFF2-40B4-BE49-F238E27FC236}">
                <a16:creationId xmlns:a16="http://schemas.microsoft.com/office/drawing/2014/main" id="{2A633AB8-7AC9-766E-16A6-5F54D60FBA57}"/>
              </a:ext>
            </a:extLst>
          </p:cNvPr>
          <p:cNvSpPr>
            <a:spLocks noGrp="1"/>
          </p:cNvSpPr>
          <p:nvPr>
            <p:ph type="sldNum" sz="quarter" idx="12"/>
          </p:nvPr>
        </p:nvSpPr>
        <p:spPr/>
        <p:txBody>
          <a:bodyPr/>
          <a:lstStyle/>
          <a:p>
            <a:fld id="{6B260E85-7597-45CD-99B5-EF43A7204A7E}" type="slidenum">
              <a:rPr lang="tr-TR" smtClean="0"/>
              <a:t>4</a:t>
            </a:fld>
            <a:endParaRPr lang="tr-TR"/>
          </a:p>
        </p:txBody>
      </p:sp>
    </p:spTree>
    <p:extLst>
      <p:ext uri="{BB962C8B-B14F-4D97-AF65-F5344CB8AC3E}">
        <p14:creationId xmlns:p14="http://schemas.microsoft.com/office/powerpoint/2010/main" val="2102480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72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CEBE9"/>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3FE18AF-2986-1656-F847-2E82259A2E2B}"/>
              </a:ext>
            </a:extLst>
          </p:cNvPr>
          <p:cNvSpPr>
            <a:spLocks noGrp="1"/>
          </p:cNvSpPr>
          <p:nvPr>
            <p:ph type="title"/>
          </p:nvPr>
        </p:nvSpPr>
        <p:spPr/>
        <p:txBody>
          <a:bodyPr/>
          <a:lstStyle/>
          <a:p>
            <a:r>
              <a:rPr lang="tr-TR" dirty="0">
                <a:gradFill>
                  <a:gsLst>
                    <a:gs pos="35000">
                      <a:srgbClr val="FF6D76"/>
                    </a:gs>
                    <a:gs pos="70000">
                      <a:srgbClr val="DA45CB"/>
                    </a:gs>
                  </a:gsLst>
                  <a:lin ang="0" scaled="0"/>
                </a:gradFill>
              </a:rPr>
              <a:t>Mevcut ATM’nin Avantajı / Dezavantajı</a:t>
            </a:r>
          </a:p>
        </p:txBody>
      </p:sp>
      <p:sp>
        <p:nvSpPr>
          <p:cNvPr id="3" name="Metin Yer Tutucusu 2">
            <a:extLst>
              <a:ext uri="{FF2B5EF4-FFF2-40B4-BE49-F238E27FC236}">
                <a16:creationId xmlns:a16="http://schemas.microsoft.com/office/drawing/2014/main" id="{B7F7408F-C7F4-1E24-15D5-20369B72B6CA}"/>
              </a:ext>
            </a:extLst>
          </p:cNvPr>
          <p:cNvSpPr>
            <a:spLocks noGrp="1"/>
          </p:cNvSpPr>
          <p:nvPr>
            <p:ph type="body" idx="1"/>
          </p:nvPr>
        </p:nvSpPr>
        <p:spPr>
          <a:xfrm>
            <a:off x="839788" y="1450205"/>
            <a:ext cx="5157787" cy="480966"/>
          </a:xfrm>
        </p:spPr>
        <p:txBody>
          <a:bodyPr/>
          <a:lstStyle/>
          <a:p>
            <a:r>
              <a:rPr lang="tr-TR" dirty="0">
                <a:gradFill>
                  <a:gsLst>
                    <a:gs pos="35000">
                      <a:srgbClr val="FF6D76"/>
                    </a:gs>
                    <a:gs pos="70000">
                      <a:srgbClr val="DA45CB"/>
                    </a:gs>
                  </a:gsLst>
                  <a:lin ang="0" scaled="0"/>
                </a:gradFill>
              </a:rPr>
              <a:t>Avantajı</a:t>
            </a:r>
          </a:p>
        </p:txBody>
      </p:sp>
      <p:sp>
        <p:nvSpPr>
          <p:cNvPr id="4" name="İçerik Yer Tutucusu 3">
            <a:extLst>
              <a:ext uri="{FF2B5EF4-FFF2-40B4-BE49-F238E27FC236}">
                <a16:creationId xmlns:a16="http://schemas.microsoft.com/office/drawing/2014/main" id="{4D7EF4F0-0150-92B9-382F-15138AE28800}"/>
              </a:ext>
            </a:extLst>
          </p:cNvPr>
          <p:cNvSpPr>
            <a:spLocks noGrp="1"/>
          </p:cNvSpPr>
          <p:nvPr>
            <p:ph sz="half" idx="2"/>
          </p:nvPr>
        </p:nvSpPr>
        <p:spPr>
          <a:xfrm>
            <a:off x="839788" y="1931171"/>
            <a:ext cx="5157787" cy="4561704"/>
          </a:xfrm>
        </p:spPr>
        <p:txBody>
          <a:bodyPr>
            <a:normAutofit/>
          </a:bodyPr>
          <a:lstStyle/>
          <a:p>
            <a:r>
              <a:rPr lang="tr-TR" sz="1800" dirty="0"/>
              <a:t>Sistem, işlem gerçekleşir gerçekleşmez kart sahibine bir mesaj gönderir.</a:t>
            </a:r>
          </a:p>
          <a:p>
            <a:r>
              <a:rPr lang="tr-TR" sz="1800" dirty="0"/>
              <a:t>Sistem, kullanıcının ATM'ye gelmesine gerek kalmadan, kartın PIN kodunu bilen herkesin karta erişebileceği bir esneklik sağlamaktadır. </a:t>
            </a:r>
          </a:p>
          <a:p>
            <a:r>
              <a:rPr lang="nn-NO" sz="1800" dirty="0"/>
              <a:t>Her kartın benzersiz bir PIN kodu vardır</a:t>
            </a:r>
            <a:r>
              <a:rPr lang="tr-TR" sz="1800" dirty="0"/>
              <a:t>.</a:t>
            </a:r>
          </a:p>
          <a:p>
            <a:r>
              <a:rPr lang="tr-TR" sz="1800" dirty="0"/>
              <a:t>PIN şifrelenmiş bir biçimde işlemciye gönderilir.</a:t>
            </a:r>
          </a:p>
        </p:txBody>
      </p:sp>
      <p:sp>
        <p:nvSpPr>
          <p:cNvPr id="5" name="Metin Yer Tutucusu 4">
            <a:extLst>
              <a:ext uri="{FF2B5EF4-FFF2-40B4-BE49-F238E27FC236}">
                <a16:creationId xmlns:a16="http://schemas.microsoft.com/office/drawing/2014/main" id="{86190691-7D45-9803-F12C-6700740C2766}"/>
              </a:ext>
            </a:extLst>
          </p:cNvPr>
          <p:cNvSpPr>
            <a:spLocks noGrp="1"/>
          </p:cNvSpPr>
          <p:nvPr>
            <p:ph type="body" sz="quarter" idx="3"/>
          </p:nvPr>
        </p:nvSpPr>
        <p:spPr>
          <a:xfrm>
            <a:off x="6172200" y="1450205"/>
            <a:ext cx="5183188" cy="480966"/>
          </a:xfrm>
        </p:spPr>
        <p:txBody>
          <a:bodyPr/>
          <a:lstStyle/>
          <a:p>
            <a:r>
              <a:rPr lang="tr-TR" dirty="0">
                <a:gradFill>
                  <a:gsLst>
                    <a:gs pos="35000">
                      <a:srgbClr val="FF6D76"/>
                    </a:gs>
                    <a:gs pos="70000">
                      <a:srgbClr val="DA45CB"/>
                    </a:gs>
                  </a:gsLst>
                  <a:lin ang="0" scaled="0"/>
                </a:gradFill>
              </a:rPr>
              <a:t>Dezavantajı</a:t>
            </a:r>
          </a:p>
        </p:txBody>
      </p:sp>
      <p:sp>
        <p:nvSpPr>
          <p:cNvPr id="6" name="İçerik Yer Tutucusu 5">
            <a:extLst>
              <a:ext uri="{FF2B5EF4-FFF2-40B4-BE49-F238E27FC236}">
                <a16:creationId xmlns:a16="http://schemas.microsoft.com/office/drawing/2014/main" id="{C533F170-0879-ABD8-F29E-34EDC15319A3}"/>
              </a:ext>
            </a:extLst>
          </p:cNvPr>
          <p:cNvSpPr>
            <a:spLocks noGrp="1"/>
          </p:cNvSpPr>
          <p:nvPr>
            <p:ph sz="quarter" idx="4"/>
          </p:nvPr>
        </p:nvSpPr>
        <p:spPr>
          <a:xfrm>
            <a:off x="6172200" y="1931171"/>
            <a:ext cx="5183188" cy="4561704"/>
          </a:xfrm>
        </p:spPr>
        <p:txBody>
          <a:bodyPr>
            <a:noAutofit/>
          </a:bodyPr>
          <a:lstStyle/>
          <a:p>
            <a:r>
              <a:rPr lang="tr-TR" sz="1800" dirty="0"/>
              <a:t>Suçlular ATM'lere küçük kameralar yerleştirerek hesap bilgilerini ve kişisel kimlik numaralarını kaydedebilir ve bu da dolandırıcılık ve soygun risklerini artırır.</a:t>
            </a:r>
          </a:p>
          <a:p>
            <a:r>
              <a:rPr lang="tr-TR" sz="1800" dirty="0"/>
              <a:t>Hırsızlık durumunda karta erişim sağlayan ATM’nin konumu hakkında bilgi alamazlar.</a:t>
            </a:r>
          </a:p>
          <a:p>
            <a:r>
              <a:rPr lang="tr-TR" sz="1800" dirty="0"/>
              <a:t>ATM'ye erişen kişinin yüzü, daha fazla depolama alanına ihtiyaç duyan </a:t>
            </a:r>
            <a:r>
              <a:rPr lang="tr-TR" sz="1800" dirty="0" err="1"/>
              <a:t>CCTV'de</a:t>
            </a:r>
            <a:r>
              <a:rPr lang="tr-TR" sz="1800" dirty="0"/>
              <a:t> video olarak saklanır.</a:t>
            </a:r>
          </a:p>
          <a:p>
            <a:r>
              <a:rPr lang="tr-TR" sz="1800" dirty="0"/>
              <a:t>ATM kartı üzerinde kart numarası, CVV gibi kartın kötüye kullanımını destekleyen bilgiler görüntülenir.</a:t>
            </a:r>
          </a:p>
        </p:txBody>
      </p:sp>
      <p:sp>
        <p:nvSpPr>
          <p:cNvPr id="7" name="Slayt Numarası Yer Tutucusu 6">
            <a:extLst>
              <a:ext uri="{FF2B5EF4-FFF2-40B4-BE49-F238E27FC236}">
                <a16:creationId xmlns:a16="http://schemas.microsoft.com/office/drawing/2014/main" id="{5D244D98-DD58-07F9-6305-4D9BA0C9C68E}"/>
              </a:ext>
            </a:extLst>
          </p:cNvPr>
          <p:cNvSpPr>
            <a:spLocks noGrp="1"/>
          </p:cNvSpPr>
          <p:nvPr>
            <p:ph type="sldNum" sz="quarter" idx="12"/>
          </p:nvPr>
        </p:nvSpPr>
        <p:spPr/>
        <p:txBody>
          <a:bodyPr/>
          <a:lstStyle/>
          <a:p>
            <a:fld id="{6B260E85-7597-45CD-99B5-EF43A7204A7E}" type="slidenum">
              <a:rPr lang="tr-TR" smtClean="0"/>
              <a:t>5</a:t>
            </a:fld>
            <a:endParaRPr lang="tr-TR"/>
          </a:p>
        </p:txBody>
      </p:sp>
    </p:spTree>
    <p:extLst>
      <p:ext uri="{BB962C8B-B14F-4D97-AF65-F5344CB8AC3E}">
        <p14:creationId xmlns:p14="http://schemas.microsoft.com/office/powerpoint/2010/main" val="599735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1" end="1"/>
                                            </p:txEl>
                                          </p:spTgt>
                                        </p:tgtEl>
                                        <p:attrNameLst>
                                          <p:attrName>style.visibility</p:attrName>
                                        </p:attrNameLst>
                                      </p:cBhvr>
                                      <p:to>
                                        <p:strVal val="visible"/>
                                      </p:to>
                                    </p:set>
                                    <p:animEffect transition="in" filter="fade">
                                      <p:cBhvr>
                                        <p:cTn id="17" dur="500"/>
                                        <p:tgtEl>
                                          <p:spTgt spid="4">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2" end="2"/>
                                            </p:txEl>
                                          </p:spTgt>
                                        </p:tgtEl>
                                        <p:attrNameLst>
                                          <p:attrName>style.visibility</p:attrName>
                                        </p:attrNameLst>
                                      </p:cBhvr>
                                      <p:to>
                                        <p:strVal val="visible"/>
                                      </p:to>
                                    </p:set>
                                    <p:animEffect transition="in" filter="fade">
                                      <p:cBhvr>
                                        <p:cTn id="22" dur="500"/>
                                        <p:tgtEl>
                                          <p:spTgt spid="4">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3" end="3"/>
                                            </p:txEl>
                                          </p:spTgt>
                                        </p:tgtEl>
                                        <p:attrNameLst>
                                          <p:attrName>style.visibility</p:attrName>
                                        </p:attrNameLst>
                                      </p:cBhvr>
                                      <p:to>
                                        <p:strVal val="visible"/>
                                      </p:to>
                                    </p:set>
                                    <p:animEffect transition="in" filter="fade">
                                      <p:cBhvr>
                                        <p:cTn id="27" dur="500"/>
                                        <p:tgtEl>
                                          <p:spTgt spid="4">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txEl>
                                              <p:pRg st="0" end="0"/>
                                            </p:txEl>
                                          </p:spTgt>
                                        </p:tgtEl>
                                        <p:attrNameLst>
                                          <p:attrName>style.visibility</p:attrName>
                                        </p:attrNameLst>
                                      </p:cBhvr>
                                      <p:to>
                                        <p:strVal val="visible"/>
                                      </p:to>
                                    </p:set>
                                    <p:animEffect transition="in" filter="fade">
                                      <p:cBhvr>
                                        <p:cTn id="32" dur="500"/>
                                        <p:tgtEl>
                                          <p:spTgt spid="5">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6">
                                            <p:txEl>
                                              <p:pRg st="0" end="0"/>
                                            </p:txEl>
                                          </p:spTgt>
                                        </p:tgtEl>
                                        <p:attrNameLst>
                                          <p:attrName>style.visibility</p:attrName>
                                        </p:attrNameLst>
                                      </p:cBhvr>
                                      <p:to>
                                        <p:strVal val="visible"/>
                                      </p:to>
                                    </p:set>
                                    <p:animEffect transition="in" filter="fade">
                                      <p:cBhvr>
                                        <p:cTn id="37" dur="500"/>
                                        <p:tgtEl>
                                          <p:spTgt spid="6">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
                                            <p:txEl>
                                              <p:pRg st="1" end="1"/>
                                            </p:txEl>
                                          </p:spTgt>
                                        </p:tgtEl>
                                        <p:attrNameLst>
                                          <p:attrName>style.visibility</p:attrName>
                                        </p:attrNameLst>
                                      </p:cBhvr>
                                      <p:to>
                                        <p:strVal val="visible"/>
                                      </p:to>
                                    </p:set>
                                    <p:animEffect transition="in" filter="fade">
                                      <p:cBhvr>
                                        <p:cTn id="42" dur="500"/>
                                        <p:tgtEl>
                                          <p:spTgt spid="6">
                                            <p:txEl>
                                              <p:pRg st="1" end="1"/>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6">
                                            <p:txEl>
                                              <p:pRg st="2" end="2"/>
                                            </p:txEl>
                                          </p:spTgt>
                                        </p:tgtEl>
                                        <p:attrNameLst>
                                          <p:attrName>style.visibility</p:attrName>
                                        </p:attrNameLst>
                                      </p:cBhvr>
                                      <p:to>
                                        <p:strVal val="visible"/>
                                      </p:to>
                                    </p:set>
                                    <p:animEffect transition="in" filter="fade">
                                      <p:cBhvr>
                                        <p:cTn id="47" dur="500"/>
                                        <p:tgtEl>
                                          <p:spTgt spid="6">
                                            <p:txEl>
                                              <p:pRg st="2" end="2"/>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6">
                                            <p:txEl>
                                              <p:pRg st="3" end="3"/>
                                            </p:txEl>
                                          </p:spTgt>
                                        </p:tgtEl>
                                        <p:attrNameLst>
                                          <p:attrName>style.visibility</p:attrName>
                                        </p:attrNameLst>
                                      </p:cBhvr>
                                      <p:to>
                                        <p:strVal val="visible"/>
                                      </p:to>
                                    </p:set>
                                    <p:animEffect transition="in" filter="fade">
                                      <p:cBhvr>
                                        <p:cTn id="5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build="p"/>
      <p:bldP spid="5" grpId="0" build="p"/>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CEBE9"/>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924527F-F9F8-C012-A7CC-6E8E31B01E21}"/>
              </a:ext>
              <a:ext uri="{C183D7F6-B498-43B3-948B-1728B52AA6E4}">
                <adec:decorative xmlns:adec="http://schemas.microsoft.com/office/drawing/2017/decorative" val="0"/>
              </a:ext>
            </a:extLst>
          </p:cNvPr>
          <p:cNvSpPr>
            <a:spLocks noGrp="1"/>
          </p:cNvSpPr>
          <p:nvPr>
            <p:ph type="title"/>
          </p:nvPr>
        </p:nvSpPr>
        <p:spPr>
          <a:xfrm>
            <a:off x="839788" y="365126"/>
            <a:ext cx="10515600" cy="823912"/>
          </a:xfrm>
        </p:spPr>
        <p:txBody>
          <a:bodyPr/>
          <a:lstStyle/>
          <a:p>
            <a:r>
              <a:rPr lang="tr-TR" dirty="0">
                <a:gradFill>
                  <a:gsLst>
                    <a:gs pos="35000">
                      <a:srgbClr val="FF6D76"/>
                    </a:gs>
                    <a:gs pos="70000">
                      <a:srgbClr val="DA45CB"/>
                    </a:gs>
                  </a:gsLst>
                  <a:lin ang="0" scaled="0"/>
                </a:gradFill>
              </a:rPr>
              <a:t>ATM’deki Saldırı Türleri</a:t>
            </a:r>
          </a:p>
        </p:txBody>
      </p:sp>
      <p:sp>
        <p:nvSpPr>
          <p:cNvPr id="6" name="İçerik Yer Tutucusu 5">
            <a:extLst>
              <a:ext uri="{FF2B5EF4-FFF2-40B4-BE49-F238E27FC236}">
                <a16:creationId xmlns:a16="http://schemas.microsoft.com/office/drawing/2014/main" id="{E15BCBC3-C0D2-18C5-B2FA-B9D616F036B8}"/>
              </a:ext>
            </a:extLst>
          </p:cNvPr>
          <p:cNvSpPr>
            <a:spLocks noGrp="1"/>
          </p:cNvSpPr>
          <p:nvPr>
            <p:ph sz="quarter" idx="4"/>
          </p:nvPr>
        </p:nvSpPr>
        <p:spPr>
          <a:xfrm>
            <a:off x="836611" y="1933127"/>
            <a:ext cx="5183188" cy="1181615"/>
          </a:xfrm>
        </p:spPr>
        <p:txBody>
          <a:bodyPr>
            <a:normAutofit/>
          </a:bodyPr>
          <a:lstStyle/>
          <a:p>
            <a:pPr marL="0" indent="0">
              <a:buNone/>
            </a:pPr>
            <a:r>
              <a:rPr lang="tr-TR" sz="2400" dirty="0" err="1"/>
              <a:t>Skimming</a:t>
            </a:r>
            <a:r>
              <a:rPr lang="tr-TR" sz="2400" dirty="0"/>
              <a:t> saldırısı </a:t>
            </a:r>
            <a:r>
              <a:rPr lang="tr-TR" sz="2400" dirty="0" err="1"/>
              <a:t>atm</a:t>
            </a:r>
            <a:r>
              <a:rPr lang="tr-TR" sz="2400" dirty="0"/>
              <a:t> ye takılan bir cihaz ile kart bilgilerini kopyalayan saldırı biçimidir.</a:t>
            </a:r>
          </a:p>
        </p:txBody>
      </p:sp>
      <p:sp>
        <p:nvSpPr>
          <p:cNvPr id="9" name="Metin Yer Tutucusu 8">
            <a:extLst>
              <a:ext uri="{FF2B5EF4-FFF2-40B4-BE49-F238E27FC236}">
                <a16:creationId xmlns:a16="http://schemas.microsoft.com/office/drawing/2014/main" id="{57C30436-9F50-546D-0EBF-5FDB6BF30217}"/>
              </a:ext>
            </a:extLst>
          </p:cNvPr>
          <p:cNvSpPr>
            <a:spLocks noGrp="1"/>
          </p:cNvSpPr>
          <p:nvPr>
            <p:ph type="body" idx="1"/>
          </p:nvPr>
        </p:nvSpPr>
        <p:spPr>
          <a:xfrm>
            <a:off x="836611" y="1352388"/>
            <a:ext cx="5157787" cy="408943"/>
          </a:xfrm>
        </p:spPr>
        <p:txBody>
          <a:bodyPr>
            <a:normAutofit lnSpcReduction="10000"/>
          </a:bodyPr>
          <a:lstStyle/>
          <a:p>
            <a:r>
              <a:rPr lang="tr-TR" dirty="0" err="1">
                <a:gradFill>
                  <a:gsLst>
                    <a:gs pos="35000">
                      <a:srgbClr val="FF6D76"/>
                    </a:gs>
                    <a:gs pos="70000">
                      <a:srgbClr val="DA45CB"/>
                    </a:gs>
                  </a:gsLst>
                  <a:lin ang="0" scaled="0"/>
                </a:gradFill>
              </a:rPr>
              <a:t>Skimming</a:t>
            </a:r>
            <a:endParaRPr lang="tr-TR" dirty="0">
              <a:gradFill>
                <a:gsLst>
                  <a:gs pos="35000">
                    <a:srgbClr val="FF6D76"/>
                  </a:gs>
                  <a:gs pos="70000">
                    <a:srgbClr val="DA45CB"/>
                  </a:gs>
                </a:gsLst>
                <a:lin ang="0" scaled="0"/>
              </a:gradFill>
            </a:endParaRPr>
          </a:p>
        </p:txBody>
      </p:sp>
      <p:sp>
        <p:nvSpPr>
          <p:cNvPr id="10" name="Metin Yer Tutucusu 8">
            <a:extLst>
              <a:ext uri="{FF2B5EF4-FFF2-40B4-BE49-F238E27FC236}">
                <a16:creationId xmlns:a16="http://schemas.microsoft.com/office/drawing/2014/main" id="{4DE2B35A-A90F-0DE4-2CB0-3527CE40BBEC}"/>
              </a:ext>
            </a:extLst>
          </p:cNvPr>
          <p:cNvSpPr txBox="1">
            <a:spLocks/>
          </p:cNvSpPr>
          <p:nvPr/>
        </p:nvSpPr>
        <p:spPr>
          <a:xfrm>
            <a:off x="6095999" y="1352387"/>
            <a:ext cx="5157787" cy="408943"/>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tr-TR" dirty="0" err="1">
                <a:gradFill>
                  <a:gsLst>
                    <a:gs pos="35000">
                      <a:srgbClr val="FF6D76"/>
                    </a:gs>
                    <a:gs pos="70000">
                      <a:srgbClr val="DA45CB"/>
                    </a:gs>
                  </a:gsLst>
                  <a:lin ang="0" scaled="0"/>
                </a:gradFill>
              </a:rPr>
              <a:t>Shoulder</a:t>
            </a:r>
            <a:r>
              <a:rPr lang="tr-TR" dirty="0">
                <a:gradFill>
                  <a:gsLst>
                    <a:gs pos="35000">
                      <a:srgbClr val="FF6D76"/>
                    </a:gs>
                    <a:gs pos="70000">
                      <a:srgbClr val="DA45CB"/>
                    </a:gs>
                  </a:gsLst>
                  <a:lin ang="0" scaled="0"/>
                </a:gradFill>
              </a:rPr>
              <a:t> </a:t>
            </a:r>
            <a:r>
              <a:rPr lang="tr-TR" dirty="0" err="1">
                <a:gradFill>
                  <a:gsLst>
                    <a:gs pos="35000">
                      <a:srgbClr val="FF6D76"/>
                    </a:gs>
                    <a:gs pos="70000">
                      <a:srgbClr val="DA45CB"/>
                    </a:gs>
                  </a:gsLst>
                  <a:lin ang="0" scaled="0"/>
                </a:gradFill>
              </a:rPr>
              <a:t>Surfing</a:t>
            </a:r>
            <a:endParaRPr lang="tr-TR" dirty="0">
              <a:gradFill>
                <a:gsLst>
                  <a:gs pos="35000">
                    <a:srgbClr val="FF6D76"/>
                  </a:gs>
                  <a:gs pos="70000">
                    <a:srgbClr val="DA45CB"/>
                  </a:gs>
                </a:gsLst>
                <a:lin ang="0" scaled="0"/>
              </a:gradFill>
            </a:endParaRPr>
          </a:p>
        </p:txBody>
      </p:sp>
      <p:sp>
        <p:nvSpPr>
          <p:cNvPr id="11" name="Metin Yer Tutucusu 8">
            <a:extLst>
              <a:ext uri="{FF2B5EF4-FFF2-40B4-BE49-F238E27FC236}">
                <a16:creationId xmlns:a16="http://schemas.microsoft.com/office/drawing/2014/main" id="{8F9695E5-518A-C6C1-AF3B-DAAECF048E4A}"/>
              </a:ext>
            </a:extLst>
          </p:cNvPr>
          <p:cNvSpPr txBox="1">
            <a:spLocks/>
          </p:cNvSpPr>
          <p:nvPr/>
        </p:nvSpPr>
        <p:spPr>
          <a:xfrm>
            <a:off x="811209" y="3906607"/>
            <a:ext cx="5157787" cy="408943"/>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tr-TR" dirty="0" err="1">
                <a:gradFill>
                  <a:gsLst>
                    <a:gs pos="35000">
                      <a:srgbClr val="FF6D76"/>
                    </a:gs>
                    <a:gs pos="70000">
                      <a:srgbClr val="DA45CB"/>
                    </a:gs>
                  </a:gsLst>
                  <a:lin ang="0" scaled="0"/>
                </a:gradFill>
              </a:rPr>
              <a:t>Spoofing</a:t>
            </a:r>
            <a:r>
              <a:rPr lang="tr-TR" dirty="0"/>
              <a:t> </a:t>
            </a:r>
          </a:p>
        </p:txBody>
      </p:sp>
      <p:sp>
        <p:nvSpPr>
          <p:cNvPr id="12" name="Metin Yer Tutucusu 8">
            <a:extLst>
              <a:ext uri="{FF2B5EF4-FFF2-40B4-BE49-F238E27FC236}">
                <a16:creationId xmlns:a16="http://schemas.microsoft.com/office/drawing/2014/main" id="{B1BEFC33-8AD3-62EA-3995-5EE4610A94D6}"/>
              </a:ext>
            </a:extLst>
          </p:cNvPr>
          <p:cNvSpPr txBox="1">
            <a:spLocks/>
          </p:cNvSpPr>
          <p:nvPr/>
        </p:nvSpPr>
        <p:spPr>
          <a:xfrm>
            <a:off x="6169023" y="3906606"/>
            <a:ext cx="5157787" cy="408943"/>
          </a:xfrm>
          <a:prstGeom prst="rect">
            <a:avLst/>
          </a:prstGeom>
        </p:spPr>
        <p:txBody>
          <a:bodyPr vert="horz" lIns="91440" tIns="45720" rIns="91440" bIns="45720" rtlCol="0" anchor="b">
            <a:normAutofit lnSpcReduction="10000"/>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tr-TR" dirty="0" err="1">
                <a:gradFill>
                  <a:gsLst>
                    <a:gs pos="35000">
                      <a:srgbClr val="FF6D76"/>
                    </a:gs>
                    <a:gs pos="70000">
                      <a:srgbClr val="DA45CB"/>
                    </a:gs>
                  </a:gsLst>
                  <a:lin ang="0" scaled="0"/>
                </a:gradFill>
              </a:rPr>
              <a:t>Card</a:t>
            </a:r>
            <a:r>
              <a:rPr lang="tr-TR" dirty="0">
                <a:gradFill>
                  <a:gsLst>
                    <a:gs pos="35000">
                      <a:srgbClr val="FF6D76"/>
                    </a:gs>
                    <a:gs pos="70000">
                      <a:srgbClr val="DA45CB"/>
                    </a:gs>
                  </a:gsLst>
                  <a:lin ang="0" scaled="0"/>
                </a:gradFill>
              </a:rPr>
              <a:t> </a:t>
            </a:r>
            <a:r>
              <a:rPr lang="tr-TR" dirty="0" err="1">
                <a:gradFill>
                  <a:gsLst>
                    <a:gs pos="35000">
                      <a:srgbClr val="FF6D76"/>
                    </a:gs>
                    <a:gs pos="70000">
                      <a:srgbClr val="DA45CB"/>
                    </a:gs>
                  </a:gsLst>
                  <a:lin ang="0" scaled="0"/>
                </a:gradFill>
              </a:rPr>
              <a:t>Phishing</a:t>
            </a:r>
            <a:r>
              <a:rPr lang="tr-TR" dirty="0">
                <a:gradFill>
                  <a:gsLst>
                    <a:gs pos="35000">
                      <a:srgbClr val="FF6D76"/>
                    </a:gs>
                    <a:gs pos="70000">
                      <a:srgbClr val="DA45CB"/>
                    </a:gs>
                  </a:gsLst>
                  <a:lin ang="0" scaled="0"/>
                </a:gradFill>
              </a:rPr>
              <a:t> </a:t>
            </a:r>
          </a:p>
        </p:txBody>
      </p:sp>
      <p:sp>
        <p:nvSpPr>
          <p:cNvPr id="13" name="İçerik Yer Tutucusu 5">
            <a:extLst>
              <a:ext uri="{FF2B5EF4-FFF2-40B4-BE49-F238E27FC236}">
                <a16:creationId xmlns:a16="http://schemas.microsoft.com/office/drawing/2014/main" id="{699BB5D5-2740-77CA-E455-79BC8150F337}"/>
              </a:ext>
            </a:extLst>
          </p:cNvPr>
          <p:cNvSpPr txBox="1">
            <a:spLocks/>
          </p:cNvSpPr>
          <p:nvPr/>
        </p:nvSpPr>
        <p:spPr>
          <a:xfrm>
            <a:off x="6169023" y="1933128"/>
            <a:ext cx="5183188" cy="1181616"/>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tr-TR" dirty="0" err="1"/>
              <a:t>Shoulder</a:t>
            </a:r>
            <a:r>
              <a:rPr lang="tr-TR" dirty="0"/>
              <a:t> </a:t>
            </a:r>
            <a:r>
              <a:rPr lang="tr-TR" dirty="0" err="1"/>
              <a:t>Surfing</a:t>
            </a:r>
            <a:r>
              <a:rPr lang="tr-TR" dirty="0"/>
              <a:t> saldırısı ise siz </a:t>
            </a:r>
            <a:r>
              <a:rPr lang="tr-TR" dirty="0" err="1"/>
              <a:t>atm</a:t>
            </a:r>
            <a:r>
              <a:rPr lang="tr-TR" dirty="0"/>
              <a:t> de işlem yaparken omuz hizasından bakarak kart bilgilerini öğrenilen bir saldırı biçimidir.</a:t>
            </a:r>
          </a:p>
        </p:txBody>
      </p:sp>
      <p:sp>
        <p:nvSpPr>
          <p:cNvPr id="14" name="İçerik Yer Tutucusu 5">
            <a:extLst>
              <a:ext uri="{FF2B5EF4-FFF2-40B4-BE49-F238E27FC236}">
                <a16:creationId xmlns:a16="http://schemas.microsoft.com/office/drawing/2014/main" id="{C29C8EA2-90DC-8B9D-68E2-7C2EEB49B369}"/>
              </a:ext>
            </a:extLst>
          </p:cNvPr>
          <p:cNvSpPr txBox="1">
            <a:spLocks/>
          </p:cNvSpPr>
          <p:nvPr/>
        </p:nvSpPr>
        <p:spPr>
          <a:xfrm>
            <a:off x="811210" y="4478900"/>
            <a:ext cx="5183188" cy="1181615"/>
          </a:xfrm>
          <a:prstGeom prst="rect">
            <a:avLst/>
          </a:prstGeom>
        </p:spPr>
        <p:txBody>
          <a:bodyPr vert="horz" lIns="91440" tIns="45720" rIns="91440" bIns="45720" rtlCol="0">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tr-TR" dirty="0" err="1"/>
              <a:t>Spoofing</a:t>
            </a:r>
            <a:r>
              <a:rPr lang="tr-TR" dirty="0"/>
              <a:t> saldırısı kopyalanmış kartları ve şifresi bilinen kartlar ile sanki sahibiymiş gibi işlem yapmaktır.</a:t>
            </a:r>
          </a:p>
        </p:txBody>
      </p:sp>
      <p:sp>
        <p:nvSpPr>
          <p:cNvPr id="15" name="İçerik Yer Tutucusu 5">
            <a:extLst>
              <a:ext uri="{FF2B5EF4-FFF2-40B4-BE49-F238E27FC236}">
                <a16:creationId xmlns:a16="http://schemas.microsoft.com/office/drawing/2014/main" id="{7D09E48C-D52B-BAE0-8C18-4202E07238C6}"/>
              </a:ext>
            </a:extLst>
          </p:cNvPr>
          <p:cNvSpPr txBox="1">
            <a:spLocks/>
          </p:cNvSpPr>
          <p:nvPr/>
        </p:nvSpPr>
        <p:spPr>
          <a:xfrm>
            <a:off x="6169023" y="4478899"/>
            <a:ext cx="5183188" cy="1181616"/>
          </a:xfrm>
          <a:prstGeom prst="rect">
            <a:avLst/>
          </a:prstGeom>
        </p:spPr>
        <p:txBody>
          <a:bodyPr vert="horz" lIns="91440" tIns="45720" rIns="91440" bIns="45720" rtlCol="0">
            <a:normAutofit fontScale="8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tr-TR" dirty="0" err="1"/>
              <a:t>Card</a:t>
            </a:r>
            <a:r>
              <a:rPr lang="tr-TR" dirty="0"/>
              <a:t> </a:t>
            </a:r>
            <a:r>
              <a:rPr lang="tr-TR" dirty="0" err="1"/>
              <a:t>Phishing</a:t>
            </a:r>
            <a:r>
              <a:rPr lang="tr-TR" dirty="0"/>
              <a:t> saldırısı kullanıcı </a:t>
            </a:r>
            <a:r>
              <a:rPr lang="tr-TR" dirty="0" err="1"/>
              <a:t>atm</a:t>
            </a:r>
            <a:r>
              <a:rPr lang="tr-TR" dirty="0"/>
              <a:t> ye kartını taktığında geri vermeyerek içinde tutmasını sağlayan bir saldırı biçimidir.</a:t>
            </a:r>
          </a:p>
        </p:txBody>
      </p:sp>
      <p:sp>
        <p:nvSpPr>
          <p:cNvPr id="3" name="Slayt Numarası Yer Tutucusu 2">
            <a:extLst>
              <a:ext uri="{FF2B5EF4-FFF2-40B4-BE49-F238E27FC236}">
                <a16:creationId xmlns:a16="http://schemas.microsoft.com/office/drawing/2014/main" id="{FF9DA185-1B5B-FE3E-B049-CC9CDB02FB60}"/>
              </a:ext>
            </a:extLst>
          </p:cNvPr>
          <p:cNvSpPr>
            <a:spLocks noGrp="1"/>
          </p:cNvSpPr>
          <p:nvPr>
            <p:ph type="sldNum" sz="quarter" idx="12"/>
          </p:nvPr>
        </p:nvSpPr>
        <p:spPr/>
        <p:txBody>
          <a:bodyPr/>
          <a:lstStyle/>
          <a:p>
            <a:fld id="{6B260E85-7597-45CD-99B5-EF43A7204A7E}" type="slidenum">
              <a:rPr lang="tr-TR" smtClean="0"/>
              <a:t>6</a:t>
            </a:fld>
            <a:endParaRPr lang="tr-TR"/>
          </a:p>
        </p:txBody>
      </p:sp>
    </p:spTree>
    <p:extLst>
      <p:ext uri="{BB962C8B-B14F-4D97-AF65-F5344CB8AC3E}">
        <p14:creationId xmlns:p14="http://schemas.microsoft.com/office/powerpoint/2010/main" val="870397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fade">
                                      <p:cBhvr>
                                        <p:cTn id="10" dur="500"/>
                                        <p:tgtEl>
                                          <p:spTgt spid="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500"/>
                                        <p:tgtEl>
                                          <p:spTgt spid="1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fade">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9" grpId="0" build="p"/>
      <p:bldP spid="10" grpId="0"/>
      <p:bldP spid="11" grpId="0"/>
      <p:bldP spid="12" grpId="0"/>
      <p:bldP spid="13" grpId="0"/>
      <p:bldP spid="14"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5A0118C5-4F8D-4CF4-BADD-53FEACC6C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Freeform: Shape 19">
            <a:extLst>
              <a:ext uri="{FF2B5EF4-FFF2-40B4-BE49-F238E27FC236}">
                <a16:creationId xmlns:a16="http://schemas.microsoft.com/office/drawing/2014/main" id="{F98F79A4-A6C7-4101-B1E9-27E05CB7CF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2" name="Başlık 1">
            <a:extLst>
              <a:ext uri="{FF2B5EF4-FFF2-40B4-BE49-F238E27FC236}">
                <a16:creationId xmlns:a16="http://schemas.microsoft.com/office/drawing/2014/main" id="{400CD623-5F42-F359-DDE6-017D5A58678A}"/>
              </a:ext>
            </a:extLst>
          </p:cNvPr>
          <p:cNvSpPr>
            <a:spLocks noGrp="1"/>
          </p:cNvSpPr>
          <p:nvPr>
            <p:ph type="title"/>
          </p:nvPr>
        </p:nvSpPr>
        <p:spPr>
          <a:xfrm>
            <a:off x="2232251" y="633046"/>
            <a:ext cx="3863749" cy="1314996"/>
          </a:xfrm>
        </p:spPr>
        <p:txBody>
          <a:bodyPr anchor="b">
            <a:normAutofit/>
          </a:bodyPr>
          <a:lstStyle/>
          <a:p>
            <a:r>
              <a:rPr lang="tr-TR" dirty="0">
                <a:gradFill>
                  <a:gsLst>
                    <a:gs pos="35000">
                      <a:srgbClr val="FF6D76"/>
                    </a:gs>
                    <a:gs pos="70000">
                      <a:srgbClr val="DA45CB"/>
                    </a:gs>
                  </a:gsLst>
                  <a:lin ang="0" scaled="0"/>
                </a:gradFill>
              </a:rPr>
              <a:t>Önerilen Sistem</a:t>
            </a:r>
          </a:p>
        </p:txBody>
      </p:sp>
      <p:sp>
        <p:nvSpPr>
          <p:cNvPr id="22" name="Freeform: Shape 21">
            <a:extLst>
              <a:ext uri="{FF2B5EF4-FFF2-40B4-BE49-F238E27FC236}">
                <a16:creationId xmlns:a16="http://schemas.microsoft.com/office/drawing/2014/main" id="{79AFCB35-9C04-4524-A0B1-57FF6865D0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24" name="Freeform: Shape 23">
            <a:extLst>
              <a:ext uri="{FF2B5EF4-FFF2-40B4-BE49-F238E27FC236}">
                <a16:creationId xmlns:a16="http://schemas.microsoft.com/office/drawing/2014/main" id="{D11AD2AD-0BA0-4DD3-8EEA-84686A0E71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3" name="İçerik Yer Tutucusu 2">
            <a:extLst>
              <a:ext uri="{FF2B5EF4-FFF2-40B4-BE49-F238E27FC236}">
                <a16:creationId xmlns:a16="http://schemas.microsoft.com/office/drawing/2014/main" id="{989CFA9E-E362-495E-8790-4A49CA079BB4}"/>
              </a:ext>
            </a:extLst>
          </p:cNvPr>
          <p:cNvSpPr>
            <a:spLocks noGrp="1"/>
          </p:cNvSpPr>
          <p:nvPr>
            <p:ph idx="1"/>
          </p:nvPr>
        </p:nvSpPr>
        <p:spPr>
          <a:xfrm>
            <a:off x="2232251" y="2143493"/>
            <a:ext cx="3863749" cy="4044463"/>
          </a:xfrm>
        </p:spPr>
        <p:txBody>
          <a:bodyPr>
            <a:normAutofit/>
          </a:bodyPr>
          <a:lstStyle/>
          <a:p>
            <a:pPr marL="0" indent="0">
              <a:buNone/>
            </a:pPr>
            <a:r>
              <a:rPr lang="tr-TR" sz="2600" dirty="0">
                <a:solidFill>
                  <a:schemeClr val="bg1"/>
                </a:solidFill>
              </a:rPr>
              <a:t>Önerilen sistemde normal kullandığımız kartlar yerine RFID destekli kartlar ve ATM makinesinde RFID okuyucu kullanılmıştır.  Bir değişiklik olarak da tuş takımının yanına ilaven parmak izi okuyucu da eklenmiştir.</a:t>
            </a:r>
          </a:p>
        </p:txBody>
      </p:sp>
      <p:sp>
        <p:nvSpPr>
          <p:cNvPr id="26" name="Freeform: Shape 25">
            <a:extLst>
              <a:ext uri="{FF2B5EF4-FFF2-40B4-BE49-F238E27FC236}">
                <a16:creationId xmlns:a16="http://schemas.microsoft.com/office/drawing/2014/main" id="{59463AC4-F96D-4507-9EE0-A831B79102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6">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pic>
        <p:nvPicPr>
          <p:cNvPr id="6" name="Resim 5" descr="siyah beyaz içeren bir resim">
            <a:extLst>
              <a:ext uri="{FF2B5EF4-FFF2-40B4-BE49-F238E27FC236}">
                <a16:creationId xmlns:a16="http://schemas.microsoft.com/office/drawing/2014/main" id="{BD912092-08D7-1E99-A617-10B020A53259}"/>
              </a:ext>
            </a:extLst>
          </p:cNvPr>
          <p:cNvPicPr>
            <a:picLocks noChangeAspect="1"/>
          </p:cNvPicPr>
          <p:nvPr/>
        </p:nvPicPr>
        <p:blipFill rotWithShape="1">
          <a:blip r:embed="rId2">
            <a:extLst>
              <a:ext uri="{28A0092B-C50C-407E-A947-70E740481C1C}">
                <a14:useLocalDpi xmlns:a14="http://schemas.microsoft.com/office/drawing/2010/main" val="0"/>
              </a:ext>
            </a:extLst>
          </a:blip>
          <a:srcRect r="-5" b="15996"/>
          <a:stretch/>
        </p:blipFill>
        <p:spPr>
          <a:xfrm>
            <a:off x="6423487" y="929609"/>
            <a:ext cx="2518114" cy="2518114"/>
          </a:xfrm>
          <a:custGeom>
            <a:avLst/>
            <a:gdLst/>
            <a:ahLst/>
            <a:cxnLst/>
            <a:rect l="l" t="t" r="r" b="b"/>
            <a:pathLst>
              <a:path w="2518114" h="2518114">
                <a:moveTo>
                  <a:pt x="1259057" y="0"/>
                </a:moveTo>
                <a:cubicBezTo>
                  <a:pt x="1954415" y="0"/>
                  <a:pt x="2518114" y="563699"/>
                  <a:pt x="2518114" y="1259057"/>
                </a:cubicBezTo>
                <a:cubicBezTo>
                  <a:pt x="2518114" y="1954415"/>
                  <a:pt x="1954415" y="2518114"/>
                  <a:pt x="1259057" y="2518114"/>
                </a:cubicBezTo>
                <a:cubicBezTo>
                  <a:pt x="563699" y="2518114"/>
                  <a:pt x="0" y="1954415"/>
                  <a:pt x="0" y="1259057"/>
                </a:cubicBezTo>
                <a:cubicBezTo>
                  <a:pt x="0" y="563699"/>
                  <a:pt x="563699" y="0"/>
                  <a:pt x="1259057" y="0"/>
                </a:cubicBezTo>
                <a:close/>
              </a:path>
            </a:pathLst>
          </a:custGeom>
        </p:spPr>
      </p:pic>
      <p:pic>
        <p:nvPicPr>
          <p:cNvPr id="7" name="Resim 6" descr="siyah beyaz içeren bir resim">
            <a:extLst>
              <a:ext uri="{FF2B5EF4-FFF2-40B4-BE49-F238E27FC236}">
                <a16:creationId xmlns:a16="http://schemas.microsoft.com/office/drawing/2014/main" id="{F4A640E9-0029-CABB-B2F0-AB29D0CAE85D}"/>
              </a:ext>
            </a:extLst>
          </p:cNvPr>
          <p:cNvPicPr>
            <a:picLocks noChangeAspect="1"/>
          </p:cNvPicPr>
          <p:nvPr/>
        </p:nvPicPr>
        <p:blipFill rotWithShape="1">
          <a:blip r:embed="rId2">
            <a:extLst>
              <a:ext uri="{28A0092B-C50C-407E-A947-70E740481C1C}">
                <a14:useLocalDpi xmlns:a14="http://schemas.microsoft.com/office/drawing/2010/main" val="0"/>
              </a:ext>
            </a:extLst>
          </a:blip>
          <a:srcRect r="1" b="16001"/>
          <a:stretch/>
        </p:blipFill>
        <p:spPr>
          <a:xfrm>
            <a:off x="9090426" y="86636"/>
            <a:ext cx="2952748" cy="2952748"/>
          </a:xfrm>
          <a:custGeom>
            <a:avLst/>
            <a:gdLst/>
            <a:ahLst/>
            <a:cxnLst/>
            <a:rect l="l" t="t" r="r" b="b"/>
            <a:pathLst>
              <a:path w="2361890" h="2361890">
                <a:moveTo>
                  <a:pt x="1180945" y="0"/>
                </a:moveTo>
                <a:cubicBezTo>
                  <a:pt x="1833163" y="0"/>
                  <a:pt x="2361890" y="528727"/>
                  <a:pt x="2361890" y="1180945"/>
                </a:cubicBezTo>
                <a:cubicBezTo>
                  <a:pt x="2361890" y="1833163"/>
                  <a:pt x="1833163" y="2361890"/>
                  <a:pt x="1180945" y="2361890"/>
                </a:cubicBezTo>
                <a:cubicBezTo>
                  <a:pt x="528727" y="2361890"/>
                  <a:pt x="0" y="1833163"/>
                  <a:pt x="0" y="1180945"/>
                </a:cubicBezTo>
                <a:cubicBezTo>
                  <a:pt x="0" y="528727"/>
                  <a:pt x="528727" y="0"/>
                  <a:pt x="1180945" y="0"/>
                </a:cubicBezTo>
                <a:close/>
              </a:path>
            </a:pathLst>
          </a:custGeom>
        </p:spPr>
      </p:pic>
      <p:sp>
        <p:nvSpPr>
          <p:cNvPr id="28" name="Freeform: Shape 27">
            <a:extLst>
              <a:ext uri="{FF2B5EF4-FFF2-40B4-BE49-F238E27FC236}">
                <a16:creationId xmlns:a16="http://schemas.microsoft.com/office/drawing/2014/main" id="{9E5C5460-229E-46C8-A712-CC31798542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51176" y="4803984"/>
            <a:ext cx="2140824" cy="205401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0" name="Freeform: Shape 29">
            <a:extLst>
              <a:ext uri="{FF2B5EF4-FFF2-40B4-BE49-F238E27FC236}">
                <a16:creationId xmlns:a16="http://schemas.microsoft.com/office/drawing/2014/main" id="{FC3ABE8C-1C72-4141-BADF-DD6811764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51176" y="4803984"/>
            <a:ext cx="2140824" cy="2054016"/>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32" name="Graphic 185">
            <a:extLst>
              <a:ext uri="{FF2B5EF4-FFF2-40B4-BE49-F238E27FC236}">
                <a16:creationId xmlns:a16="http://schemas.microsoft.com/office/drawing/2014/main" id="{0C156BF8-7FF7-440F-BE2B-417DFFE8BF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99346" y="5987064"/>
            <a:ext cx="1054466" cy="469689"/>
            <a:chOff x="9841624" y="4115729"/>
            <a:chExt cx="602169" cy="268223"/>
          </a:xfrm>
          <a:solidFill>
            <a:schemeClr val="bg1"/>
          </a:solidFill>
        </p:grpSpPr>
        <p:sp>
          <p:nvSpPr>
            <p:cNvPr id="33" name="Freeform: Shape 32">
              <a:extLst>
                <a:ext uri="{FF2B5EF4-FFF2-40B4-BE49-F238E27FC236}">
                  <a16:creationId xmlns:a16="http://schemas.microsoft.com/office/drawing/2014/main" id="{B7067280-C3E7-4DF6-A345-B9FEF6EF8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A78365A8-666B-4417-9D3C-554E6E6B2C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E71CAAFA-0A31-4308-AB9F-B1C84ABDF9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96AB1D25-144D-4BB4-A45C-60B8A094F4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069F0FB4-779A-48FC-AC33-784F177C92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pic>
        <p:nvPicPr>
          <p:cNvPr id="5" name="Picture 4" descr="Banka kartları yığını">
            <a:extLst>
              <a:ext uri="{FF2B5EF4-FFF2-40B4-BE49-F238E27FC236}">
                <a16:creationId xmlns:a16="http://schemas.microsoft.com/office/drawing/2014/main" id="{83AE0D35-661D-2263-C3C0-D0917474D0F4}"/>
              </a:ext>
            </a:extLst>
          </p:cNvPr>
          <p:cNvPicPr>
            <a:picLocks noChangeAspect="1"/>
          </p:cNvPicPr>
          <p:nvPr/>
        </p:nvPicPr>
        <p:blipFill rotWithShape="1">
          <a:blip r:embed="rId3"/>
          <a:srcRect l="32999" r="4" b="4"/>
          <a:stretch/>
        </p:blipFill>
        <p:spPr>
          <a:xfrm>
            <a:off x="7682545" y="3175909"/>
            <a:ext cx="3454390" cy="3454390"/>
          </a:xfrm>
          <a:custGeom>
            <a:avLst/>
            <a:gdLst/>
            <a:ahLst/>
            <a:cxnLst/>
            <a:rect l="l" t="t" r="r" b="b"/>
            <a:pathLst>
              <a:path w="2452978" h="2452978">
                <a:moveTo>
                  <a:pt x="1226489" y="0"/>
                </a:moveTo>
                <a:cubicBezTo>
                  <a:pt x="1903860" y="0"/>
                  <a:pt x="2452978" y="549118"/>
                  <a:pt x="2452978" y="1226489"/>
                </a:cubicBezTo>
                <a:cubicBezTo>
                  <a:pt x="2452978" y="1903860"/>
                  <a:pt x="1903860" y="2452978"/>
                  <a:pt x="1226489" y="2452978"/>
                </a:cubicBezTo>
                <a:cubicBezTo>
                  <a:pt x="549118" y="2452978"/>
                  <a:pt x="0" y="1903860"/>
                  <a:pt x="0" y="1226489"/>
                </a:cubicBezTo>
                <a:cubicBezTo>
                  <a:pt x="0" y="549118"/>
                  <a:pt x="549118" y="0"/>
                  <a:pt x="1226489" y="0"/>
                </a:cubicBezTo>
                <a:close/>
              </a:path>
            </a:pathLst>
          </a:custGeom>
        </p:spPr>
      </p:pic>
      <p:sp>
        <p:nvSpPr>
          <p:cNvPr id="4" name="Slayt Numarası Yer Tutucusu 3">
            <a:extLst>
              <a:ext uri="{FF2B5EF4-FFF2-40B4-BE49-F238E27FC236}">
                <a16:creationId xmlns:a16="http://schemas.microsoft.com/office/drawing/2014/main" id="{5D977501-0073-4C76-ADFF-78971318B940}"/>
              </a:ext>
            </a:extLst>
          </p:cNvPr>
          <p:cNvSpPr>
            <a:spLocks noGrp="1"/>
          </p:cNvSpPr>
          <p:nvPr>
            <p:ph type="sldNum" sz="quarter" idx="12"/>
          </p:nvPr>
        </p:nvSpPr>
        <p:spPr/>
        <p:txBody>
          <a:bodyPr/>
          <a:lstStyle/>
          <a:p>
            <a:fld id="{6B260E85-7597-45CD-99B5-EF43A7204A7E}" type="slidenum">
              <a:rPr lang="tr-TR" smtClean="0"/>
              <a:t>7</a:t>
            </a:fld>
            <a:endParaRPr lang="tr-TR"/>
          </a:p>
        </p:txBody>
      </p:sp>
    </p:spTree>
    <p:extLst>
      <p:ext uri="{BB962C8B-B14F-4D97-AF65-F5344CB8AC3E}">
        <p14:creationId xmlns:p14="http://schemas.microsoft.com/office/powerpoint/2010/main" val="66652240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Başlık 1">
            <a:extLst>
              <a:ext uri="{FF2B5EF4-FFF2-40B4-BE49-F238E27FC236}">
                <a16:creationId xmlns:a16="http://schemas.microsoft.com/office/drawing/2014/main" id="{9DC42C98-F265-A8AB-82C1-B3B36DC490B8}"/>
              </a:ext>
            </a:extLst>
          </p:cNvPr>
          <p:cNvSpPr>
            <a:spLocks noGrp="1"/>
          </p:cNvSpPr>
          <p:nvPr>
            <p:ph type="title"/>
          </p:nvPr>
        </p:nvSpPr>
        <p:spPr>
          <a:xfrm>
            <a:off x="640079" y="325369"/>
            <a:ext cx="4766421" cy="1956841"/>
          </a:xfrm>
        </p:spPr>
        <p:txBody>
          <a:bodyPr anchor="b">
            <a:normAutofit/>
          </a:bodyPr>
          <a:lstStyle/>
          <a:p>
            <a:r>
              <a:rPr lang="tr-TR" sz="5400" dirty="0">
                <a:gradFill>
                  <a:gsLst>
                    <a:gs pos="35000">
                      <a:srgbClr val="FF6D76"/>
                    </a:gs>
                    <a:gs pos="70000">
                      <a:srgbClr val="DA45CB"/>
                    </a:gs>
                  </a:gsLst>
                  <a:lin ang="0" scaled="0"/>
                </a:gradFill>
              </a:rPr>
              <a:t>Önerilen Sistem</a:t>
            </a:r>
          </a:p>
        </p:txBody>
      </p:sp>
      <p:sp>
        <p:nvSpPr>
          <p:cNvPr id="1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İçerik Yer Tutucusu 2">
            <a:extLst>
              <a:ext uri="{FF2B5EF4-FFF2-40B4-BE49-F238E27FC236}">
                <a16:creationId xmlns:a16="http://schemas.microsoft.com/office/drawing/2014/main" id="{4C56A267-3F9D-6B6B-CEFB-ECAE7DBB2874}"/>
              </a:ext>
            </a:extLst>
          </p:cNvPr>
          <p:cNvSpPr>
            <a:spLocks noGrp="1"/>
          </p:cNvSpPr>
          <p:nvPr>
            <p:ph idx="1"/>
          </p:nvPr>
        </p:nvSpPr>
        <p:spPr>
          <a:xfrm>
            <a:off x="640080" y="2872899"/>
            <a:ext cx="4243589" cy="3320668"/>
          </a:xfrm>
        </p:spPr>
        <p:txBody>
          <a:bodyPr>
            <a:normAutofit/>
          </a:bodyPr>
          <a:lstStyle/>
          <a:p>
            <a:pPr marL="0" indent="0">
              <a:buNone/>
            </a:pPr>
            <a:r>
              <a:rPr lang="tr-TR" sz="2200" dirty="0">
                <a:solidFill>
                  <a:schemeClr val="bg1"/>
                </a:solidFill>
              </a:rPr>
              <a:t>Önerilen sistemde RFID kartları kullandığı için kartı </a:t>
            </a:r>
            <a:r>
              <a:rPr lang="tr-TR" sz="2200" dirty="0" err="1">
                <a:solidFill>
                  <a:schemeClr val="bg1"/>
                </a:solidFill>
              </a:rPr>
              <a:t>sistem’e</a:t>
            </a:r>
            <a:r>
              <a:rPr lang="tr-TR" sz="2200" dirty="0">
                <a:solidFill>
                  <a:schemeClr val="bg1"/>
                </a:solidFill>
              </a:rPr>
              <a:t> takmaya gerek yoktur kart ile birlikte ATM’nin yanına gelindiği anda RFID kart okuyucu kartı algılar sistem parmak izi okunmasını bekler. Parmak izi okutulduğu anda ise ATM yetki almış olur ve işlem yapılmaya başlanabilir.</a:t>
            </a:r>
          </a:p>
        </p:txBody>
      </p:sp>
      <p:pic>
        <p:nvPicPr>
          <p:cNvPr id="5" name="Picture 4" descr="Soyut baskılı devre kartı">
            <a:extLst>
              <a:ext uri="{FF2B5EF4-FFF2-40B4-BE49-F238E27FC236}">
                <a16:creationId xmlns:a16="http://schemas.microsoft.com/office/drawing/2014/main" id="{A61CF2A2-A2E5-7919-1986-57A58E2E181D}"/>
              </a:ext>
            </a:extLst>
          </p:cNvPr>
          <p:cNvPicPr>
            <a:picLocks noChangeAspect="1"/>
          </p:cNvPicPr>
          <p:nvPr/>
        </p:nvPicPr>
        <p:blipFill rotWithShape="1">
          <a:blip r:embed="rId2"/>
          <a:srcRect l="4969" r="28078"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ayt Numarası Yer Tutucusu 3">
            <a:extLst>
              <a:ext uri="{FF2B5EF4-FFF2-40B4-BE49-F238E27FC236}">
                <a16:creationId xmlns:a16="http://schemas.microsoft.com/office/drawing/2014/main" id="{EFEC1E2F-F859-14C5-9713-7CE2CE7E7117}"/>
              </a:ext>
            </a:extLst>
          </p:cNvPr>
          <p:cNvSpPr>
            <a:spLocks noGrp="1"/>
          </p:cNvSpPr>
          <p:nvPr>
            <p:ph type="sldNum" sz="quarter" idx="12"/>
          </p:nvPr>
        </p:nvSpPr>
        <p:spPr/>
        <p:txBody>
          <a:bodyPr/>
          <a:lstStyle/>
          <a:p>
            <a:fld id="{6B260E85-7597-45CD-99B5-EF43A7204A7E}" type="slidenum">
              <a:rPr lang="tr-TR" smtClean="0"/>
              <a:t>8</a:t>
            </a:fld>
            <a:endParaRPr lang="tr-TR"/>
          </a:p>
        </p:txBody>
      </p:sp>
    </p:spTree>
    <p:extLst>
      <p:ext uri="{BB962C8B-B14F-4D97-AF65-F5344CB8AC3E}">
        <p14:creationId xmlns:p14="http://schemas.microsoft.com/office/powerpoint/2010/main" val="1461307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aşlık 1">
            <a:extLst>
              <a:ext uri="{FF2B5EF4-FFF2-40B4-BE49-F238E27FC236}">
                <a16:creationId xmlns:a16="http://schemas.microsoft.com/office/drawing/2014/main" id="{D53A17EE-6E94-2881-822C-EC3E1334A4A7}"/>
              </a:ext>
            </a:extLst>
          </p:cNvPr>
          <p:cNvSpPr>
            <a:spLocks noGrp="1"/>
          </p:cNvSpPr>
          <p:nvPr>
            <p:ph type="title"/>
          </p:nvPr>
        </p:nvSpPr>
        <p:spPr>
          <a:xfrm>
            <a:off x="640080" y="325369"/>
            <a:ext cx="4368602" cy="1956841"/>
          </a:xfrm>
        </p:spPr>
        <p:txBody>
          <a:bodyPr anchor="b">
            <a:normAutofit/>
          </a:bodyPr>
          <a:lstStyle/>
          <a:p>
            <a:r>
              <a:rPr lang="tr-TR" dirty="0">
                <a:gradFill>
                  <a:gsLst>
                    <a:gs pos="35000">
                      <a:srgbClr val="FF6D76"/>
                    </a:gs>
                    <a:gs pos="70000">
                      <a:srgbClr val="DA45CB"/>
                    </a:gs>
                  </a:gsLst>
                  <a:lin ang="0" scaled="0"/>
                </a:gradFill>
              </a:rPr>
              <a:t>Önerilen Sistem’ de Kullanılan Malzemeler</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İçerik Yer Tutucusu 2">
            <a:extLst>
              <a:ext uri="{FF2B5EF4-FFF2-40B4-BE49-F238E27FC236}">
                <a16:creationId xmlns:a16="http://schemas.microsoft.com/office/drawing/2014/main" id="{955267B7-76F7-0D3E-7C98-3D81F0B37CD4}"/>
              </a:ext>
            </a:extLst>
          </p:cNvPr>
          <p:cNvSpPr>
            <a:spLocks noGrp="1"/>
          </p:cNvSpPr>
          <p:nvPr>
            <p:ph idx="1"/>
          </p:nvPr>
        </p:nvSpPr>
        <p:spPr>
          <a:xfrm>
            <a:off x="640080" y="2872899"/>
            <a:ext cx="4243589" cy="3320668"/>
          </a:xfrm>
        </p:spPr>
        <p:txBody>
          <a:bodyPr>
            <a:normAutofit/>
          </a:bodyPr>
          <a:lstStyle/>
          <a:p>
            <a:r>
              <a:rPr lang="tr-TR" sz="2200" dirty="0" err="1">
                <a:solidFill>
                  <a:schemeClr val="bg1"/>
                </a:solidFill>
              </a:rPr>
              <a:t>nodeMCU</a:t>
            </a:r>
            <a:endParaRPr lang="tr-TR" sz="2200" dirty="0">
              <a:solidFill>
                <a:schemeClr val="bg1"/>
              </a:solidFill>
            </a:endParaRPr>
          </a:p>
          <a:p>
            <a:r>
              <a:rPr lang="tr-TR" sz="2200" dirty="0">
                <a:solidFill>
                  <a:schemeClr val="bg1"/>
                </a:solidFill>
              </a:rPr>
              <a:t>GPS Modülü</a:t>
            </a:r>
          </a:p>
          <a:p>
            <a:r>
              <a:rPr lang="tr-TR" sz="2200" dirty="0">
                <a:solidFill>
                  <a:schemeClr val="bg1"/>
                </a:solidFill>
              </a:rPr>
              <a:t>MFRC252 RFID tarayıcı ve kartları</a:t>
            </a:r>
          </a:p>
          <a:p>
            <a:r>
              <a:rPr lang="tr-TR" sz="2200" dirty="0">
                <a:solidFill>
                  <a:schemeClr val="bg1"/>
                </a:solidFill>
              </a:rPr>
              <a:t>R307 parmak izi sensörü</a:t>
            </a:r>
          </a:p>
          <a:p>
            <a:r>
              <a:rPr lang="tr-TR" sz="2200" dirty="0">
                <a:solidFill>
                  <a:schemeClr val="bg1"/>
                </a:solidFill>
              </a:rPr>
              <a:t>Yangın (</a:t>
            </a:r>
            <a:r>
              <a:rPr lang="tr-TR" sz="2200" dirty="0" err="1">
                <a:solidFill>
                  <a:schemeClr val="bg1"/>
                </a:solidFill>
              </a:rPr>
              <a:t>Flame</a:t>
            </a:r>
            <a:r>
              <a:rPr lang="tr-TR" sz="2200" dirty="0">
                <a:solidFill>
                  <a:schemeClr val="bg1"/>
                </a:solidFill>
              </a:rPr>
              <a:t>) sensör</a:t>
            </a:r>
          </a:p>
          <a:p>
            <a:r>
              <a:rPr lang="tr-TR" sz="2200" dirty="0">
                <a:solidFill>
                  <a:schemeClr val="bg1"/>
                </a:solidFill>
              </a:rPr>
              <a:t>Titreşim (</a:t>
            </a:r>
            <a:r>
              <a:rPr lang="tr-TR" sz="2200" dirty="0" err="1">
                <a:solidFill>
                  <a:schemeClr val="bg1"/>
                </a:solidFill>
              </a:rPr>
              <a:t>Vibration</a:t>
            </a:r>
            <a:r>
              <a:rPr lang="tr-TR" sz="2200" dirty="0">
                <a:solidFill>
                  <a:schemeClr val="bg1"/>
                </a:solidFill>
              </a:rPr>
              <a:t>) Sensörü</a:t>
            </a:r>
          </a:p>
        </p:txBody>
      </p:sp>
      <p:pic>
        <p:nvPicPr>
          <p:cNvPr id="5" name="Picture 4" descr="Elektronik devre kartı">
            <a:extLst>
              <a:ext uri="{FF2B5EF4-FFF2-40B4-BE49-F238E27FC236}">
                <a16:creationId xmlns:a16="http://schemas.microsoft.com/office/drawing/2014/main" id="{6D141282-942C-FC59-0B50-3DCF8FE94544}"/>
              </a:ext>
            </a:extLst>
          </p:cNvPr>
          <p:cNvPicPr>
            <a:picLocks noChangeAspect="1"/>
          </p:cNvPicPr>
          <p:nvPr/>
        </p:nvPicPr>
        <p:blipFill rotWithShape="1">
          <a:blip r:embed="rId2"/>
          <a:srcRect l="32439" r="608"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ayt Numarası Yer Tutucusu 3">
            <a:extLst>
              <a:ext uri="{FF2B5EF4-FFF2-40B4-BE49-F238E27FC236}">
                <a16:creationId xmlns:a16="http://schemas.microsoft.com/office/drawing/2014/main" id="{6F3F18E5-2326-23B4-5BED-97824A939877}"/>
              </a:ext>
            </a:extLst>
          </p:cNvPr>
          <p:cNvSpPr>
            <a:spLocks noGrp="1"/>
          </p:cNvSpPr>
          <p:nvPr>
            <p:ph type="sldNum" sz="quarter" idx="12"/>
          </p:nvPr>
        </p:nvSpPr>
        <p:spPr/>
        <p:txBody>
          <a:bodyPr/>
          <a:lstStyle/>
          <a:p>
            <a:fld id="{6B260E85-7597-45CD-99B5-EF43A7204A7E}" type="slidenum">
              <a:rPr lang="tr-TR" smtClean="0"/>
              <a:t>9</a:t>
            </a:fld>
            <a:endParaRPr lang="tr-TR"/>
          </a:p>
        </p:txBody>
      </p:sp>
    </p:spTree>
    <p:extLst>
      <p:ext uri="{BB962C8B-B14F-4D97-AF65-F5344CB8AC3E}">
        <p14:creationId xmlns:p14="http://schemas.microsoft.com/office/powerpoint/2010/main" val="3229778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Slice</Template>
  <TotalTime>468</TotalTime>
  <Words>1208</Words>
  <Application>Microsoft Office PowerPoint</Application>
  <PresentationFormat>Geniş ekran</PresentationFormat>
  <Paragraphs>107</Paragraphs>
  <Slides>15</Slides>
  <Notes>1</Notes>
  <HiddenSlides>0</HiddenSlides>
  <MMClips>1</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15</vt:i4>
      </vt:variant>
    </vt:vector>
  </HeadingPairs>
  <TitlesOfParts>
    <vt:vector size="19" baseType="lpstr">
      <vt:lpstr>Aptos</vt:lpstr>
      <vt:lpstr>Aptos Display</vt:lpstr>
      <vt:lpstr>Arial</vt:lpstr>
      <vt:lpstr>Office Teması</vt:lpstr>
      <vt:lpstr>ATM SECURITY</vt:lpstr>
      <vt:lpstr>ATM NEDİR?</vt:lpstr>
      <vt:lpstr>ATM TARİHÇESİ</vt:lpstr>
      <vt:lpstr>Mevcut ATM’ler Nasıl Çalışıyor?</vt:lpstr>
      <vt:lpstr>Mevcut ATM’nin Avantajı / Dezavantajı</vt:lpstr>
      <vt:lpstr>ATM’deki Saldırı Türleri</vt:lpstr>
      <vt:lpstr>Önerilen Sistem</vt:lpstr>
      <vt:lpstr>Önerilen Sistem</vt:lpstr>
      <vt:lpstr>Önerilen Sistem’ de Kullanılan Malzemeler</vt:lpstr>
      <vt:lpstr>Önerilen Sistem Kullanım Senaryoları</vt:lpstr>
      <vt:lpstr>Önerilen Sistem Kullanım Senaryoları</vt:lpstr>
      <vt:lpstr>Önerilen Sistem Kullanım Senaryoları</vt:lpstr>
      <vt:lpstr>Önerilen Sistemde Giden Mesajın İçeriği</vt:lpstr>
      <vt:lpstr>Referanslar</vt:lpstr>
      <vt:lpstr>BENİ DİNLEDİĞİNİZ İÇİN TEŞEKKÜR EDERİM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ATM SECURİTY</dc:title>
  <dc:creator>necati arman</dc:creator>
  <cp:lastModifiedBy>Necati Arman</cp:lastModifiedBy>
  <cp:revision>31</cp:revision>
  <dcterms:created xsi:type="dcterms:W3CDTF">2023-12-22T09:49:11Z</dcterms:created>
  <dcterms:modified xsi:type="dcterms:W3CDTF">2024-05-20T07:47:57Z</dcterms:modified>
</cp:coreProperties>
</file>

<file path=docProps/thumbnail.jpeg>
</file>